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62" r:id="rId3"/>
    <p:sldId id="317" r:id="rId4"/>
    <p:sldId id="348" r:id="rId5"/>
    <p:sldId id="276" r:id="rId6"/>
    <p:sldId id="322" r:id="rId7"/>
    <p:sldId id="324" r:id="rId8"/>
    <p:sldId id="320" r:id="rId9"/>
    <p:sldId id="343" r:id="rId10"/>
    <p:sldId id="346" r:id="rId11"/>
    <p:sldId id="347" r:id="rId12"/>
    <p:sldId id="299" r:id="rId13"/>
    <p:sldId id="351" r:id="rId14"/>
    <p:sldId id="344" r:id="rId15"/>
    <p:sldId id="296" r:id="rId16"/>
    <p:sldId id="334" r:id="rId17"/>
    <p:sldId id="352" r:id="rId18"/>
    <p:sldId id="359" r:id="rId19"/>
    <p:sldId id="361" r:id="rId20"/>
    <p:sldId id="353" r:id="rId21"/>
    <p:sldId id="354" r:id="rId22"/>
    <p:sldId id="355" r:id="rId23"/>
    <p:sldId id="356" r:id="rId24"/>
    <p:sldId id="360" r:id="rId25"/>
    <p:sldId id="357" r:id="rId26"/>
    <p:sldId id="358" r:id="rId27"/>
    <p:sldId id="321" r:id="rId28"/>
  </p:sldIdLst>
  <p:sldSz cx="12192000" cy="6858000"/>
  <p:notesSz cx="6735763" cy="986631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 autoAdjust="0"/>
    <p:restoredTop sz="93832" autoAdjust="0"/>
  </p:normalViewPr>
  <p:slideViewPr>
    <p:cSldViewPr snapToGrid="0">
      <p:cViewPr varScale="1">
        <p:scale>
          <a:sx n="116" d="100"/>
          <a:sy n="116" d="100"/>
        </p:scale>
        <p:origin x="120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BC7E67-A8D2-400B-A5FB-C5474AD02478}" type="doc">
      <dgm:prSet loTypeId="urn:microsoft.com/office/officeart/2005/8/layout/cycle4" loCatId="relationship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hu-HU"/>
        </a:p>
      </dgm:t>
    </dgm:pt>
    <dgm:pt modelId="{09F892E9-20E6-481A-A4C4-A333DCF1C0D4}">
      <dgm:prSet phldrT="[Szöveg]" custT="1"/>
      <dgm:spPr/>
      <dgm:t>
        <a:bodyPr/>
        <a:lstStyle/>
        <a:p>
          <a:r>
            <a:rPr lang="hu-HU" sz="2000" b="1" dirty="0">
              <a:solidFill>
                <a:schemeClr val="bg1"/>
              </a:solidFill>
              <a:latin typeface="Georgia" panose="02040502050405020303" pitchFamily="18" charset="0"/>
            </a:rPr>
            <a:t>A törvényhozás </a:t>
          </a:r>
          <a:r>
            <a:rPr lang="hu-HU" sz="2000" b="1" dirty="0" smtClean="0">
              <a:solidFill>
                <a:schemeClr val="bg1"/>
              </a:solidFill>
              <a:latin typeface="Georgia" panose="02040502050405020303" pitchFamily="18" charset="0"/>
            </a:rPr>
            <a:t>könyvtára, „intézményi” könyvtár</a:t>
          </a:r>
          <a:endParaRPr lang="hu-HU" sz="2000" b="1" dirty="0">
            <a:solidFill>
              <a:schemeClr val="bg1"/>
            </a:solidFill>
          </a:endParaRPr>
        </a:p>
      </dgm:t>
    </dgm:pt>
    <dgm:pt modelId="{8CA68431-0296-4A4C-8719-195D2D1399B4}" type="parTrans" cxnId="{7030BD81-7E69-4725-A300-39E6F92B39D0}">
      <dgm:prSet/>
      <dgm:spPr/>
      <dgm:t>
        <a:bodyPr/>
        <a:lstStyle/>
        <a:p>
          <a:endParaRPr lang="hu-HU"/>
        </a:p>
      </dgm:t>
    </dgm:pt>
    <dgm:pt modelId="{DF491584-B5FF-42D7-A0BF-E082A8678718}" type="sibTrans" cxnId="{7030BD81-7E69-4725-A300-39E6F92B39D0}">
      <dgm:prSet/>
      <dgm:spPr/>
      <dgm:t>
        <a:bodyPr/>
        <a:lstStyle/>
        <a:p>
          <a:endParaRPr lang="hu-HU"/>
        </a:p>
      </dgm:t>
    </dgm:pt>
    <dgm:pt modelId="{9C582759-DB18-44E1-A477-47104154FBB4}">
      <dgm:prSet phldrT="[Szöveg]" custT="1"/>
      <dgm:spPr/>
      <dgm:t>
        <a:bodyPr/>
        <a:lstStyle/>
        <a:p>
          <a:r>
            <a:rPr lang="hu-HU" sz="2000" b="1" dirty="0">
              <a:solidFill>
                <a:schemeClr val="bg1"/>
              </a:solidFill>
              <a:latin typeface="Georgia" panose="02040502050405020303" pitchFamily="18" charset="0"/>
            </a:rPr>
            <a:t>Országos, </a:t>
          </a:r>
        </a:p>
        <a:p>
          <a:r>
            <a:rPr lang="hu-HU" sz="2000" b="1" dirty="0">
              <a:solidFill>
                <a:schemeClr val="bg1"/>
              </a:solidFill>
              <a:latin typeface="Georgia" panose="02040502050405020303" pitchFamily="18" charset="0"/>
            </a:rPr>
            <a:t>jogi szakkönyvtár</a:t>
          </a:r>
          <a:endParaRPr lang="hu-HU" sz="2000" b="1" dirty="0">
            <a:solidFill>
              <a:schemeClr val="bg1"/>
            </a:solidFill>
          </a:endParaRPr>
        </a:p>
      </dgm:t>
    </dgm:pt>
    <dgm:pt modelId="{133A88BC-6CCE-4ABB-8DE0-066D0A2A1488}" type="parTrans" cxnId="{6F263875-4D98-4456-AE5A-B0C041672BC0}">
      <dgm:prSet/>
      <dgm:spPr/>
      <dgm:t>
        <a:bodyPr/>
        <a:lstStyle/>
        <a:p>
          <a:endParaRPr lang="hu-HU"/>
        </a:p>
      </dgm:t>
    </dgm:pt>
    <dgm:pt modelId="{CE110598-737A-426D-A0A6-5ECEA1D54639}" type="sibTrans" cxnId="{6F263875-4D98-4456-AE5A-B0C041672BC0}">
      <dgm:prSet/>
      <dgm:spPr/>
      <dgm:t>
        <a:bodyPr/>
        <a:lstStyle/>
        <a:p>
          <a:endParaRPr lang="hu-HU"/>
        </a:p>
      </dgm:t>
    </dgm:pt>
    <dgm:pt modelId="{E7E5FAD1-D025-42BE-A6E1-1E5F36713418}">
      <dgm:prSet phldrT="[Szöveg]" custT="1"/>
      <dgm:spPr>
        <a:noFill/>
        <a:ln>
          <a:noFill/>
        </a:ln>
      </dgm:spPr>
      <dgm:t>
        <a:bodyPr/>
        <a:lstStyle/>
        <a:p>
          <a:r>
            <a:rPr lang="hu-HU" sz="2000" dirty="0" smtClean="0">
              <a:solidFill>
                <a:schemeClr val="accent2">
                  <a:lumMod val="75000"/>
                </a:schemeClr>
              </a:solidFill>
            </a:rPr>
            <a:t>1952</a:t>
          </a:r>
          <a:endParaRPr lang="hu-HU" sz="2000" dirty="0">
            <a:solidFill>
              <a:schemeClr val="accent2">
                <a:lumMod val="75000"/>
              </a:schemeClr>
            </a:solidFill>
          </a:endParaRPr>
        </a:p>
      </dgm:t>
    </dgm:pt>
    <dgm:pt modelId="{7E66D594-C384-4070-A66A-C1E0DC53D5F5}" type="parTrans" cxnId="{F1414D2D-97D2-433E-8DC7-8C41ABAD467B}">
      <dgm:prSet/>
      <dgm:spPr/>
      <dgm:t>
        <a:bodyPr/>
        <a:lstStyle/>
        <a:p>
          <a:endParaRPr lang="hu-HU"/>
        </a:p>
      </dgm:t>
    </dgm:pt>
    <dgm:pt modelId="{910F97B1-FE78-4B53-B53A-BE63FDE970CD}" type="sibTrans" cxnId="{F1414D2D-97D2-433E-8DC7-8C41ABAD467B}">
      <dgm:prSet/>
      <dgm:spPr/>
      <dgm:t>
        <a:bodyPr/>
        <a:lstStyle/>
        <a:p>
          <a:endParaRPr lang="hu-HU"/>
        </a:p>
      </dgm:t>
    </dgm:pt>
    <dgm:pt modelId="{212D703A-8E3F-46AE-961A-C863229D29A3}">
      <dgm:prSet phldrT="[Szöveg]" custT="1"/>
      <dgm:spPr/>
      <dgm:t>
        <a:bodyPr/>
        <a:lstStyle/>
        <a:p>
          <a:r>
            <a:rPr lang="hu-HU" sz="1400" b="1" dirty="0"/>
            <a:t>Felsőoktatási könyvtár</a:t>
          </a:r>
        </a:p>
      </dgm:t>
    </dgm:pt>
    <dgm:pt modelId="{5BE73013-19FE-4693-A1CE-599B01013C96}" type="parTrans" cxnId="{987B4842-F90C-4885-9AB2-AD077C3BCE98}">
      <dgm:prSet/>
      <dgm:spPr/>
      <dgm:t>
        <a:bodyPr/>
        <a:lstStyle/>
        <a:p>
          <a:endParaRPr lang="hu-HU"/>
        </a:p>
      </dgm:t>
    </dgm:pt>
    <dgm:pt modelId="{0506160A-61DB-4269-85A5-9A28BFE47481}" type="sibTrans" cxnId="{987B4842-F90C-4885-9AB2-AD077C3BCE98}">
      <dgm:prSet/>
      <dgm:spPr/>
      <dgm:t>
        <a:bodyPr/>
        <a:lstStyle/>
        <a:p>
          <a:endParaRPr lang="hu-HU"/>
        </a:p>
      </dgm:t>
    </dgm:pt>
    <dgm:pt modelId="{E22C26DF-931C-4DC8-986B-BA7B0B07C0E3}">
      <dgm:prSet phldrT="[Szöveg]" custT="1"/>
      <dgm:spPr>
        <a:noFill/>
        <a:ln>
          <a:noFill/>
        </a:ln>
      </dgm:spPr>
      <dgm:t>
        <a:bodyPr/>
        <a:lstStyle/>
        <a:p>
          <a:r>
            <a:rPr lang="hu-HU" sz="1800" strike="sngStrike" baseline="0" dirty="0">
              <a:solidFill>
                <a:schemeClr val="accent2">
                  <a:lumMod val="75000"/>
                </a:schemeClr>
              </a:solidFill>
            </a:rPr>
            <a:t>MTMT</a:t>
          </a:r>
        </a:p>
      </dgm:t>
    </dgm:pt>
    <dgm:pt modelId="{AB7845D1-73A2-4010-B35D-33B336B33B3D}" type="parTrans" cxnId="{72E0B646-A7F1-429C-9CD2-FA0F18F54297}">
      <dgm:prSet/>
      <dgm:spPr/>
      <dgm:t>
        <a:bodyPr/>
        <a:lstStyle/>
        <a:p>
          <a:endParaRPr lang="hu-HU"/>
        </a:p>
      </dgm:t>
    </dgm:pt>
    <dgm:pt modelId="{4444BDCF-33C8-4622-B1A4-E3C647BF5462}" type="sibTrans" cxnId="{72E0B646-A7F1-429C-9CD2-FA0F18F54297}">
      <dgm:prSet/>
      <dgm:spPr/>
      <dgm:t>
        <a:bodyPr/>
        <a:lstStyle/>
        <a:p>
          <a:endParaRPr lang="hu-HU"/>
        </a:p>
      </dgm:t>
    </dgm:pt>
    <dgm:pt modelId="{DA8902B3-EDD6-4880-A878-F2DDDF1F8F36}">
      <dgm:prSet phldrT="[Szöveg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hu-HU" b="1" dirty="0"/>
            <a:t>Kutatóintézeti könyvtár</a:t>
          </a:r>
        </a:p>
      </dgm:t>
    </dgm:pt>
    <dgm:pt modelId="{14255627-15C6-4217-8EC0-75D79193CECB}" type="parTrans" cxnId="{E5B0F852-DC4C-442F-9B95-8EC5BBA53AA2}">
      <dgm:prSet/>
      <dgm:spPr/>
      <dgm:t>
        <a:bodyPr/>
        <a:lstStyle/>
        <a:p>
          <a:endParaRPr lang="hu-HU"/>
        </a:p>
      </dgm:t>
    </dgm:pt>
    <dgm:pt modelId="{7A1A4203-4D9D-42C7-8713-2B84B3CC7106}" type="sibTrans" cxnId="{E5B0F852-DC4C-442F-9B95-8EC5BBA53AA2}">
      <dgm:prSet/>
      <dgm:spPr/>
      <dgm:t>
        <a:bodyPr/>
        <a:lstStyle/>
        <a:p>
          <a:endParaRPr lang="hu-HU"/>
        </a:p>
      </dgm:t>
    </dgm:pt>
    <dgm:pt modelId="{D2B6D8E3-8985-4E2B-8E73-364FB5A4078B}">
      <dgm:prSet phldrT="[Szöveg]" custT="1"/>
      <dgm:spPr>
        <a:noFill/>
        <a:ln>
          <a:noFill/>
        </a:ln>
      </dgm:spPr>
      <dgm:t>
        <a:bodyPr/>
        <a:lstStyle/>
        <a:p>
          <a:r>
            <a:rPr lang="hu-HU" sz="2000" dirty="0" smtClean="0">
              <a:solidFill>
                <a:schemeClr val="accent2">
                  <a:lumMod val="75000"/>
                </a:schemeClr>
              </a:solidFill>
            </a:rPr>
            <a:t>1868</a:t>
          </a:r>
          <a:endParaRPr lang="hu-HU" sz="2000" dirty="0">
            <a:solidFill>
              <a:schemeClr val="accent2">
                <a:lumMod val="75000"/>
              </a:schemeClr>
            </a:solidFill>
          </a:endParaRPr>
        </a:p>
      </dgm:t>
    </dgm:pt>
    <dgm:pt modelId="{925EE097-804B-4469-99C6-21BC50D13B8A}" type="sibTrans" cxnId="{46632624-C71B-4469-93AD-1D6E422B284B}">
      <dgm:prSet/>
      <dgm:spPr/>
      <dgm:t>
        <a:bodyPr/>
        <a:lstStyle/>
        <a:p>
          <a:endParaRPr lang="hu-HU"/>
        </a:p>
      </dgm:t>
    </dgm:pt>
    <dgm:pt modelId="{6A99A405-EBBB-49EC-AC5E-2748D890432E}" type="parTrans" cxnId="{46632624-C71B-4469-93AD-1D6E422B284B}">
      <dgm:prSet/>
      <dgm:spPr/>
      <dgm:t>
        <a:bodyPr/>
        <a:lstStyle/>
        <a:p>
          <a:endParaRPr lang="hu-HU"/>
        </a:p>
      </dgm:t>
    </dgm:pt>
    <dgm:pt modelId="{5294DB25-703A-4ECF-A441-D609AD9320B8}">
      <dgm:prSet phldrT="[Szöveg]" custT="1"/>
      <dgm:spPr>
        <a:noFill/>
        <a:ln>
          <a:noFill/>
        </a:ln>
      </dgm:spPr>
      <dgm:t>
        <a:bodyPr/>
        <a:lstStyle/>
        <a:p>
          <a:r>
            <a:rPr lang="hu-HU" sz="2000" dirty="0" smtClean="0">
              <a:solidFill>
                <a:schemeClr val="accent2">
                  <a:lumMod val="75000"/>
                </a:schemeClr>
              </a:solidFill>
            </a:rPr>
            <a:t>1958</a:t>
          </a:r>
          <a:endParaRPr lang="hu-HU" sz="2000" dirty="0">
            <a:solidFill>
              <a:schemeClr val="accent2">
                <a:lumMod val="75000"/>
              </a:schemeClr>
            </a:solidFill>
          </a:endParaRPr>
        </a:p>
      </dgm:t>
    </dgm:pt>
    <dgm:pt modelId="{D877288E-7012-4966-BD1D-79D6C0D93070}" type="parTrans" cxnId="{996DAE0D-2026-4290-91AE-1D305577EB91}">
      <dgm:prSet/>
      <dgm:spPr/>
      <dgm:t>
        <a:bodyPr/>
        <a:lstStyle/>
        <a:p>
          <a:endParaRPr lang="hu-HU"/>
        </a:p>
      </dgm:t>
    </dgm:pt>
    <dgm:pt modelId="{E23A3886-5320-42F5-8559-ED87B731C239}" type="sibTrans" cxnId="{996DAE0D-2026-4290-91AE-1D305577EB91}">
      <dgm:prSet/>
      <dgm:spPr/>
      <dgm:t>
        <a:bodyPr/>
        <a:lstStyle/>
        <a:p>
          <a:endParaRPr lang="hu-HU"/>
        </a:p>
      </dgm:t>
    </dgm:pt>
    <dgm:pt modelId="{C4BDCD36-D6D9-47C0-90AB-61932868079D}" type="pres">
      <dgm:prSet presAssocID="{81BC7E67-A8D2-400B-A5FB-C5474AD02478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D3DD6947-7821-45EC-AD21-ECC32A4EEF02}" type="pres">
      <dgm:prSet presAssocID="{81BC7E67-A8D2-400B-A5FB-C5474AD02478}" presName="children" presStyleCnt="0"/>
      <dgm:spPr/>
    </dgm:pt>
    <dgm:pt modelId="{FD6F5C35-8398-4E81-9135-4183C74762BD}" type="pres">
      <dgm:prSet presAssocID="{81BC7E67-A8D2-400B-A5FB-C5474AD02478}" presName="child1group" presStyleCnt="0"/>
      <dgm:spPr/>
    </dgm:pt>
    <dgm:pt modelId="{F80B087E-8768-45A2-A78F-887C98D04236}" type="pres">
      <dgm:prSet presAssocID="{81BC7E67-A8D2-400B-A5FB-C5474AD02478}" presName="child1" presStyleLbl="bgAcc1" presStyleIdx="0" presStyleCnt="3" custLinFactNeighborX="41944" custLinFactNeighborY="-475"/>
      <dgm:spPr/>
      <dgm:t>
        <a:bodyPr/>
        <a:lstStyle/>
        <a:p>
          <a:endParaRPr lang="hu-HU"/>
        </a:p>
      </dgm:t>
    </dgm:pt>
    <dgm:pt modelId="{FB4C3D80-A1DA-4220-9FAC-45AE9CBD611A}" type="pres">
      <dgm:prSet presAssocID="{81BC7E67-A8D2-400B-A5FB-C5474AD02478}" presName="child1Tex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1AC1289-03DA-4550-BD82-FA532D8FC651}" type="pres">
      <dgm:prSet presAssocID="{81BC7E67-A8D2-400B-A5FB-C5474AD02478}" presName="child2group" presStyleCnt="0"/>
      <dgm:spPr/>
    </dgm:pt>
    <dgm:pt modelId="{D6E64FFD-2BF0-4949-9E06-52E7AFF28DA7}" type="pres">
      <dgm:prSet presAssocID="{81BC7E67-A8D2-400B-A5FB-C5474AD02478}" presName="child2" presStyleLbl="bgAcc1" presStyleIdx="1" presStyleCnt="3" custLinFactNeighborX="17473" custLinFactNeighborY="475"/>
      <dgm:spPr/>
      <dgm:t>
        <a:bodyPr/>
        <a:lstStyle/>
        <a:p>
          <a:endParaRPr lang="hu-HU"/>
        </a:p>
      </dgm:t>
    </dgm:pt>
    <dgm:pt modelId="{4693642B-9C8A-486D-B5E8-90BEB539CE03}" type="pres">
      <dgm:prSet presAssocID="{81BC7E67-A8D2-400B-A5FB-C5474AD02478}" presName="child2Tex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AA33581-6E17-4A9F-A960-1323CBC18216}" type="pres">
      <dgm:prSet presAssocID="{81BC7E67-A8D2-400B-A5FB-C5474AD02478}" presName="child3group" presStyleCnt="0"/>
      <dgm:spPr/>
    </dgm:pt>
    <dgm:pt modelId="{15416F50-20CD-4910-9A23-C8C704634124}" type="pres">
      <dgm:prSet presAssocID="{81BC7E67-A8D2-400B-A5FB-C5474AD02478}" presName="child3" presStyleLbl="bgAcc1" presStyleIdx="2" presStyleCnt="3" custLinFactNeighborX="12391" custLinFactNeighborY="-4136"/>
      <dgm:spPr/>
      <dgm:t>
        <a:bodyPr/>
        <a:lstStyle/>
        <a:p>
          <a:endParaRPr lang="hu-HU"/>
        </a:p>
      </dgm:t>
    </dgm:pt>
    <dgm:pt modelId="{B3BB37D1-778D-4871-8764-336955BAB7D7}" type="pres">
      <dgm:prSet presAssocID="{81BC7E67-A8D2-400B-A5FB-C5474AD02478}" presName="child3Tex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A120B2E-CBDF-4CF5-AB07-2C8E0099415D}" type="pres">
      <dgm:prSet presAssocID="{81BC7E67-A8D2-400B-A5FB-C5474AD02478}" presName="childPlaceholder" presStyleCnt="0"/>
      <dgm:spPr/>
    </dgm:pt>
    <dgm:pt modelId="{F1939BD5-709C-450A-B1B9-DA712C235127}" type="pres">
      <dgm:prSet presAssocID="{81BC7E67-A8D2-400B-A5FB-C5474AD02478}" presName="circle" presStyleCnt="0"/>
      <dgm:spPr/>
    </dgm:pt>
    <dgm:pt modelId="{BA7B511B-625B-4ED8-B58F-C8318F366827}" type="pres">
      <dgm:prSet presAssocID="{81BC7E67-A8D2-400B-A5FB-C5474AD02478}" presName="quadrant1" presStyleLbl="node1" presStyleIdx="0" presStyleCnt="4" custScaleX="122747" custScaleY="122747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0A0691E-7B93-41D6-BE68-3F3D13325FD8}" type="pres">
      <dgm:prSet presAssocID="{81BC7E67-A8D2-400B-A5FB-C5474AD02478}" presName="quadrant2" presStyleLbl="node1" presStyleIdx="1" presStyleCnt="4" custScaleX="138192" custScaleY="121395" custLinFactNeighborX="31283" custLinFactNeighborY="-746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79A93A0-070B-4833-A8DE-10E695A192E8}" type="pres">
      <dgm:prSet presAssocID="{81BC7E67-A8D2-400B-A5FB-C5474AD02478}" presName="quadrant3" presStyleLbl="node1" presStyleIdx="2" presStyleCnt="4" custScaleX="90498" custScaleY="88401" custLinFactNeighborX="7436" custLinFactNeighborY="8622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81389E0-5D43-45B2-9A99-875E6D31481C}" type="pres">
      <dgm:prSet presAssocID="{81BC7E67-A8D2-400B-A5FB-C5474AD02478}" presName="quadrant4" presStyleLbl="node1" presStyleIdx="3" presStyleCnt="4" custScaleX="84939" custScaleY="87204" custLinFactNeighborX="18722" custLinFactNeighborY="8622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C82F9E5-E3B3-42C0-8EAF-41444444701B}" type="pres">
      <dgm:prSet presAssocID="{81BC7E67-A8D2-400B-A5FB-C5474AD02478}" presName="quadrantPlaceholder" presStyleCnt="0"/>
      <dgm:spPr/>
    </dgm:pt>
    <dgm:pt modelId="{70E8C5C9-5FA9-484A-B339-4D16531951C6}" type="pres">
      <dgm:prSet presAssocID="{81BC7E67-A8D2-400B-A5FB-C5474AD02478}" presName="center1" presStyleLbl="fgShp" presStyleIdx="0" presStyleCnt="2" custLinFactNeighborX="21026" custLinFactNeighborY="30543"/>
      <dgm:spPr/>
    </dgm:pt>
    <dgm:pt modelId="{E04CF693-1250-4B2C-89AF-1C3A7F87D461}" type="pres">
      <dgm:prSet presAssocID="{81BC7E67-A8D2-400B-A5FB-C5474AD02478}" presName="center2" presStyleLbl="fgShp" presStyleIdx="1" presStyleCnt="2" custLinFactNeighborX="22790" custLinFactNeighborY="30769"/>
      <dgm:spPr/>
    </dgm:pt>
  </dgm:ptLst>
  <dgm:cxnLst>
    <dgm:cxn modelId="{CDC09CEE-9F69-46E8-9ADD-E731C709C567}" type="presOf" srcId="{DA8902B3-EDD6-4880-A878-F2DDDF1F8F36}" destId="{581389E0-5D43-45B2-9A99-875E6D31481C}" srcOrd="0" destOrd="0" presId="urn:microsoft.com/office/officeart/2005/8/layout/cycle4"/>
    <dgm:cxn modelId="{6F263875-4D98-4456-AE5A-B0C041672BC0}" srcId="{81BC7E67-A8D2-400B-A5FB-C5474AD02478}" destId="{9C582759-DB18-44E1-A477-47104154FBB4}" srcOrd="1" destOrd="0" parTransId="{133A88BC-6CCE-4ABB-8DE0-066D0A2A1488}" sibTransId="{CE110598-737A-426D-A0A6-5ECEA1D54639}"/>
    <dgm:cxn modelId="{A4E5C4BB-C49C-4F22-AE03-1B66A7FD8A06}" type="presOf" srcId="{E7E5FAD1-D025-42BE-A6E1-1E5F36713418}" destId="{D6E64FFD-2BF0-4949-9E06-52E7AFF28DA7}" srcOrd="0" destOrd="0" presId="urn:microsoft.com/office/officeart/2005/8/layout/cycle4"/>
    <dgm:cxn modelId="{E5B0F852-DC4C-442F-9B95-8EC5BBA53AA2}" srcId="{81BC7E67-A8D2-400B-A5FB-C5474AD02478}" destId="{DA8902B3-EDD6-4880-A878-F2DDDF1F8F36}" srcOrd="3" destOrd="0" parTransId="{14255627-15C6-4217-8EC0-75D79193CECB}" sibTransId="{7A1A4203-4D9D-42C7-8713-2B84B3CC7106}"/>
    <dgm:cxn modelId="{8EF44CEA-07DA-4AC6-8C5A-D2D7176578CB}" type="presOf" srcId="{D2B6D8E3-8985-4E2B-8E73-364FB5A4078B}" destId="{F80B087E-8768-45A2-A78F-887C98D04236}" srcOrd="0" destOrd="0" presId="urn:microsoft.com/office/officeart/2005/8/layout/cycle4"/>
    <dgm:cxn modelId="{BFACB0A9-CFBD-4F24-B509-4AB9630F52A8}" type="presOf" srcId="{5294DB25-703A-4ECF-A441-D609AD9320B8}" destId="{D6E64FFD-2BF0-4949-9E06-52E7AFF28DA7}" srcOrd="0" destOrd="1" presId="urn:microsoft.com/office/officeart/2005/8/layout/cycle4"/>
    <dgm:cxn modelId="{D62B46E4-05C7-42DD-97CE-F9E5E131390D}" type="presOf" srcId="{E7E5FAD1-D025-42BE-A6E1-1E5F36713418}" destId="{4693642B-9C8A-486D-B5E8-90BEB539CE03}" srcOrd="1" destOrd="0" presId="urn:microsoft.com/office/officeart/2005/8/layout/cycle4"/>
    <dgm:cxn modelId="{46632624-C71B-4469-93AD-1D6E422B284B}" srcId="{09F892E9-20E6-481A-A4C4-A333DCF1C0D4}" destId="{D2B6D8E3-8985-4E2B-8E73-364FB5A4078B}" srcOrd="0" destOrd="0" parTransId="{6A99A405-EBBB-49EC-AC5E-2748D890432E}" sibTransId="{925EE097-804B-4469-99C6-21BC50D13B8A}"/>
    <dgm:cxn modelId="{53C56384-B293-4F4F-985C-BFE612DE0148}" type="presOf" srcId="{9C582759-DB18-44E1-A477-47104154FBB4}" destId="{30A0691E-7B93-41D6-BE68-3F3D13325FD8}" srcOrd="0" destOrd="0" presId="urn:microsoft.com/office/officeart/2005/8/layout/cycle4"/>
    <dgm:cxn modelId="{987B4842-F90C-4885-9AB2-AD077C3BCE98}" srcId="{81BC7E67-A8D2-400B-A5FB-C5474AD02478}" destId="{212D703A-8E3F-46AE-961A-C863229D29A3}" srcOrd="2" destOrd="0" parTransId="{5BE73013-19FE-4693-A1CE-599B01013C96}" sibTransId="{0506160A-61DB-4269-85A5-9A28BFE47481}"/>
    <dgm:cxn modelId="{E54C1781-2719-48F7-AA4E-CD9F77EE3B0B}" type="presOf" srcId="{5294DB25-703A-4ECF-A441-D609AD9320B8}" destId="{4693642B-9C8A-486D-B5E8-90BEB539CE03}" srcOrd="1" destOrd="1" presId="urn:microsoft.com/office/officeart/2005/8/layout/cycle4"/>
    <dgm:cxn modelId="{B41136A8-BB2E-48A2-AE08-4A3ABBC97939}" type="presOf" srcId="{212D703A-8E3F-46AE-961A-C863229D29A3}" destId="{779A93A0-070B-4833-A8DE-10E695A192E8}" srcOrd="0" destOrd="0" presId="urn:microsoft.com/office/officeart/2005/8/layout/cycle4"/>
    <dgm:cxn modelId="{7DC1FA94-3631-4CCB-A158-90183FDDB98F}" type="presOf" srcId="{81BC7E67-A8D2-400B-A5FB-C5474AD02478}" destId="{C4BDCD36-D6D9-47C0-90AB-61932868079D}" srcOrd="0" destOrd="0" presId="urn:microsoft.com/office/officeart/2005/8/layout/cycle4"/>
    <dgm:cxn modelId="{F66E3B25-41AC-457E-B0BE-C5EE46B8CE87}" type="presOf" srcId="{E22C26DF-931C-4DC8-986B-BA7B0B07C0E3}" destId="{15416F50-20CD-4910-9A23-C8C704634124}" srcOrd="0" destOrd="0" presId="urn:microsoft.com/office/officeart/2005/8/layout/cycle4"/>
    <dgm:cxn modelId="{F1414D2D-97D2-433E-8DC7-8C41ABAD467B}" srcId="{9C582759-DB18-44E1-A477-47104154FBB4}" destId="{E7E5FAD1-D025-42BE-A6E1-1E5F36713418}" srcOrd="0" destOrd="0" parTransId="{7E66D594-C384-4070-A66A-C1E0DC53D5F5}" sibTransId="{910F97B1-FE78-4B53-B53A-BE63FDE970CD}"/>
    <dgm:cxn modelId="{7B26AEB4-DE36-4FFB-9E03-8BAF70A9B191}" type="presOf" srcId="{E22C26DF-931C-4DC8-986B-BA7B0B07C0E3}" destId="{B3BB37D1-778D-4871-8764-336955BAB7D7}" srcOrd="1" destOrd="0" presId="urn:microsoft.com/office/officeart/2005/8/layout/cycle4"/>
    <dgm:cxn modelId="{72E0B646-A7F1-429C-9CD2-FA0F18F54297}" srcId="{212D703A-8E3F-46AE-961A-C863229D29A3}" destId="{E22C26DF-931C-4DC8-986B-BA7B0B07C0E3}" srcOrd="0" destOrd="0" parTransId="{AB7845D1-73A2-4010-B35D-33B336B33B3D}" sibTransId="{4444BDCF-33C8-4622-B1A4-E3C647BF5462}"/>
    <dgm:cxn modelId="{05507520-7F62-49F6-AF25-21BEF430AFFE}" type="presOf" srcId="{09F892E9-20E6-481A-A4C4-A333DCF1C0D4}" destId="{BA7B511B-625B-4ED8-B58F-C8318F366827}" srcOrd="0" destOrd="0" presId="urn:microsoft.com/office/officeart/2005/8/layout/cycle4"/>
    <dgm:cxn modelId="{BD49769E-BCF3-41CD-B0E0-1B28A1A7AD0B}" type="presOf" srcId="{D2B6D8E3-8985-4E2B-8E73-364FB5A4078B}" destId="{FB4C3D80-A1DA-4220-9FAC-45AE9CBD611A}" srcOrd="1" destOrd="0" presId="urn:microsoft.com/office/officeart/2005/8/layout/cycle4"/>
    <dgm:cxn modelId="{7030BD81-7E69-4725-A300-39E6F92B39D0}" srcId="{81BC7E67-A8D2-400B-A5FB-C5474AD02478}" destId="{09F892E9-20E6-481A-A4C4-A333DCF1C0D4}" srcOrd="0" destOrd="0" parTransId="{8CA68431-0296-4A4C-8719-195D2D1399B4}" sibTransId="{DF491584-B5FF-42D7-A0BF-E082A8678718}"/>
    <dgm:cxn modelId="{996DAE0D-2026-4290-91AE-1D305577EB91}" srcId="{9C582759-DB18-44E1-A477-47104154FBB4}" destId="{5294DB25-703A-4ECF-A441-D609AD9320B8}" srcOrd="1" destOrd="0" parTransId="{D877288E-7012-4966-BD1D-79D6C0D93070}" sibTransId="{E23A3886-5320-42F5-8559-ED87B731C239}"/>
    <dgm:cxn modelId="{04C33941-90ED-425D-A0B4-DC180DE4B482}" type="presParOf" srcId="{C4BDCD36-D6D9-47C0-90AB-61932868079D}" destId="{D3DD6947-7821-45EC-AD21-ECC32A4EEF02}" srcOrd="0" destOrd="0" presId="urn:microsoft.com/office/officeart/2005/8/layout/cycle4"/>
    <dgm:cxn modelId="{6CEEEA79-9572-453C-8333-EC7EE4A95999}" type="presParOf" srcId="{D3DD6947-7821-45EC-AD21-ECC32A4EEF02}" destId="{FD6F5C35-8398-4E81-9135-4183C74762BD}" srcOrd="0" destOrd="0" presId="urn:microsoft.com/office/officeart/2005/8/layout/cycle4"/>
    <dgm:cxn modelId="{A65962A4-985B-4D58-B5B9-705097B09968}" type="presParOf" srcId="{FD6F5C35-8398-4E81-9135-4183C74762BD}" destId="{F80B087E-8768-45A2-A78F-887C98D04236}" srcOrd="0" destOrd="0" presId="urn:microsoft.com/office/officeart/2005/8/layout/cycle4"/>
    <dgm:cxn modelId="{5DFAD600-DB17-48DA-835C-EE565375D389}" type="presParOf" srcId="{FD6F5C35-8398-4E81-9135-4183C74762BD}" destId="{FB4C3D80-A1DA-4220-9FAC-45AE9CBD611A}" srcOrd="1" destOrd="0" presId="urn:microsoft.com/office/officeart/2005/8/layout/cycle4"/>
    <dgm:cxn modelId="{9FB10B5F-C8EB-48C6-8EAA-617CA1EBA5B8}" type="presParOf" srcId="{D3DD6947-7821-45EC-AD21-ECC32A4EEF02}" destId="{91AC1289-03DA-4550-BD82-FA532D8FC651}" srcOrd="1" destOrd="0" presId="urn:microsoft.com/office/officeart/2005/8/layout/cycle4"/>
    <dgm:cxn modelId="{ED584DAA-DEFA-450A-8E27-0AD67830AC32}" type="presParOf" srcId="{91AC1289-03DA-4550-BD82-FA532D8FC651}" destId="{D6E64FFD-2BF0-4949-9E06-52E7AFF28DA7}" srcOrd="0" destOrd="0" presId="urn:microsoft.com/office/officeart/2005/8/layout/cycle4"/>
    <dgm:cxn modelId="{1D788265-3024-4967-8453-9496270CCDCE}" type="presParOf" srcId="{91AC1289-03DA-4550-BD82-FA532D8FC651}" destId="{4693642B-9C8A-486D-B5E8-90BEB539CE03}" srcOrd="1" destOrd="0" presId="urn:microsoft.com/office/officeart/2005/8/layout/cycle4"/>
    <dgm:cxn modelId="{F5A538D6-BD91-4342-8C67-1F14CFE055D8}" type="presParOf" srcId="{D3DD6947-7821-45EC-AD21-ECC32A4EEF02}" destId="{9AA33581-6E17-4A9F-A960-1323CBC18216}" srcOrd="2" destOrd="0" presId="urn:microsoft.com/office/officeart/2005/8/layout/cycle4"/>
    <dgm:cxn modelId="{C5CB4819-716E-48B7-9A6C-C2E5B7E31752}" type="presParOf" srcId="{9AA33581-6E17-4A9F-A960-1323CBC18216}" destId="{15416F50-20CD-4910-9A23-C8C704634124}" srcOrd="0" destOrd="0" presId="urn:microsoft.com/office/officeart/2005/8/layout/cycle4"/>
    <dgm:cxn modelId="{B3FE815A-0653-42F0-8AFF-42FA1F46C5C2}" type="presParOf" srcId="{9AA33581-6E17-4A9F-A960-1323CBC18216}" destId="{B3BB37D1-778D-4871-8764-336955BAB7D7}" srcOrd="1" destOrd="0" presId="urn:microsoft.com/office/officeart/2005/8/layout/cycle4"/>
    <dgm:cxn modelId="{B661C689-2192-4D3B-804D-4B03C73E719F}" type="presParOf" srcId="{D3DD6947-7821-45EC-AD21-ECC32A4EEF02}" destId="{1A120B2E-CBDF-4CF5-AB07-2C8E0099415D}" srcOrd="3" destOrd="0" presId="urn:microsoft.com/office/officeart/2005/8/layout/cycle4"/>
    <dgm:cxn modelId="{3A8E2C49-EA72-4B41-867C-04B7A8595F46}" type="presParOf" srcId="{C4BDCD36-D6D9-47C0-90AB-61932868079D}" destId="{F1939BD5-709C-450A-B1B9-DA712C235127}" srcOrd="1" destOrd="0" presId="urn:microsoft.com/office/officeart/2005/8/layout/cycle4"/>
    <dgm:cxn modelId="{8BA81B13-8B02-44D7-9A56-FC9761DFC6FE}" type="presParOf" srcId="{F1939BD5-709C-450A-B1B9-DA712C235127}" destId="{BA7B511B-625B-4ED8-B58F-C8318F366827}" srcOrd="0" destOrd="0" presId="urn:microsoft.com/office/officeart/2005/8/layout/cycle4"/>
    <dgm:cxn modelId="{D8840FBD-7669-4A1C-A81E-582E0A32B035}" type="presParOf" srcId="{F1939BD5-709C-450A-B1B9-DA712C235127}" destId="{30A0691E-7B93-41D6-BE68-3F3D13325FD8}" srcOrd="1" destOrd="0" presId="urn:microsoft.com/office/officeart/2005/8/layout/cycle4"/>
    <dgm:cxn modelId="{4203FA6B-97ED-40D3-B86F-90C5A3113283}" type="presParOf" srcId="{F1939BD5-709C-450A-B1B9-DA712C235127}" destId="{779A93A0-070B-4833-A8DE-10E695A192E8}" srcOrd="2" destOrd="0" presId="urn:microsoft.com/office/officeart/2005/8/layout/cycle4"/>
    <dgm:cxn modelId="{8B3BE755-40D7-48EE-B2C9-928D1A89E7B3}" type="presParOf" srcId="{F1939BD5-709C-450A-B1B9-DA712C235127}" destId="{581389E0-5D43-45B2-9A99-875E6D31481C}" srcOrd="3" destOrd="0" presId="urn:microsoft.com/office/officeart/2005/8/layout/cycle4"/>
    <dgm:cxn modelId="{9F584FC9-A807-4DA6-8D2E-8FF5D6107473}" type="presParOf" srcId="{F1939BD5-709C-450A-B1B9-DA712C235127}" destId="{AC82F9E5-E3B3-42C0-8EAF-41444444701B}" srcOrd="4" destOrd="0" presId="urn:microsoft.com/office/officeart/2005/8/layout/cycle4"/>
    <dgm:cxn modelId="{9B2D2AA2-1FF8-41BC-95E4-6F3ED6BDB71C}" type="presParOf" srcId="{C4BDCD36-D6D9-47C0-90AB-61932868079D}" destId="{70E8C5C9-5FA9-484A-B339-4D16531951C6}" srcOrd="2" destOrd="0" presId="urn:microsoft.com/office/officeart/2005/8/layout/cycle4"/>
    <dgm:cxn modelId="{A7829B6E-DB16-4225-AE9A-DDFE1AB99D42}" type="presParOf" srcId="{C4BDCD36-D6D9-47C0-90AB-61932868079D}" destId="{E04CF693-1250-4B2C-89AF-1C3A7F87D46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416F50-20CD-4910-9A23-C8C704634124}">
      <dsp:nvSpPr>
        <dsp:cNvPr id="0" name=""/>
        <dsp:cNvSpPr/>
      </dsp:nvSpPr>
      <dsp:spPr>
        <a:xfrm>
          <a:off x="5240997" y="3612976"/>
          <a:ext cx="2676821" cy="1733973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strike="sngStrike" kern="1200" baseline="0" dirty="0">
              <a:solidFill>
                <a:schemeClr val="accent2">
                  <a:lumMod val="75000"/>
                </a:schemeClr>
              </a:solidFill>
            </a:rPr>
            <a:t>MTMT</a:t>
          </a:r>
        </a:p>
      </dsp:txBody>
      <dsp:txXfrm>
        <a:off x="6082133" y="4084559"/>
        <a:ext cx="1797595" cy="1224300"/>
      </dsp:txXfrm>
    </dsp:sp>
    <dsp:sp modelId="{D6E64FFD-2BF0-4949-9E06-52E7AFF28DA7}">
      <dsp:nvSpPr>
        <dsp:cNvPr id="0" name=""/>
        <dsp:cNvSpPr/>
      </dsp:nvSpPr>
      <dsp:spPr>
        <a:xfrm>
          <a:off x="5377033" y="8236"/>
          <a:ext cx="2676821" cy="1733973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000" kern="1200" dirty="0" smtClean="0">
              <a:solidFill>
                <a:schemeClr val="accent2">
                  <a:lumMod val="75000"/>
                </a:schemeClr>
              </a:solidFill>
            </a:rPr>
            <a:t>1952</a:t>
          </a:r>
          <a:endParaRPr lang="hu-HU" sz="2000" kern="1200" dirty="0">
            <a:solidFill>
              <a:schemeClr val="accent2">
                <a:lumMod val="75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000" kern="1200" dirty="0" smtClean="0">
              <a:solidFill>
                <a:schemeClr val="accent2">
                  <a:lumMod val="75000"/>
                </a:schemeClr>
              </a:solidFill>
            </a:rPr>
            <a:t>1958</a:t>
          </a:r>
          <a:endParaRPr lang="hu-HU" sz="20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6218169" y="46326"/>
        <a:ext cx="1797595" cy="1224300"/>
      </dsp:txXfrm>
    </dsp:sp>
    <dsp:sp modelId="{F80B087E-8768-45A2-A78F-887C98D04236}">
      <dsp:nvSpPr>
        <dsp:cNvPr id="0" name=""/>
        <dsp:cNvSpPr/>
      </dsp:nvSpPr>
      <dsp:spPr>
        <a:xfrm>
          <a:off x="1664632" y="0"/>
          <a:ext cx="2676821" cy="1733973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000" kern="1200" dirty="0" smtClean="0">
              <a:solidFill>
                <a:schemeClr val="accent2">
                  <a:lumMod val="75000"/>
                </a:schemeClr>
              </a:solidFill>
            </a:rPr>
            <a:t>1868</a:t>
          </a:r>
          <a:endParaRPr lang="hu-HU" sz="20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702722" y="38090"/>
        <a:ext cx="1797595" cy="1224300"/>
      </dsp:txXfrm>
    </dsp:sp>
    <dsp:sp modelId="{BA7B511B-625B-4ED8-B58F-C8318F366827}">
      <dsp:nvSpPr>
        <dsp:cNvPr id="0" name=""/>
        <dsp:cNvSpPr/>
      </dsp:nvSpPr>
      <dsp:spPr>
        <a:xfrm>
          <a:off x="1327084" y="42009"/>
          <a:ext cx="2879991" cy="2879991"/>
        </a:xfrm>
        <a:prstGeom prst="pieWedg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>
              <a:solidFill>
                <a:schemeClr val="bg1"/>
              </a:solidFill>
              <a:latin typeface="Georgia" panose="02040502050405020303" pitchFamily="18" charset="0"/>
            </a:rPr>
            <a:t>A törvényhozás </a:t>
          </a:r>
          <a:r>
            <a:rPr lang="hu-HU" sz="2000" b="1" kern="1200" dirty="0" smtClean="0">
              <a:solidFill>
                <a:schemeClr val="bg1"/>
              </a:solidFill>
              <a:latin typeface="Georgia" panose="02040502050405020303" pitchFamily="18" charset="0"/>
            </a:rPr>
            <a:t>könyvtára, „intézményi” könyvtár</a:t>
          </a:r>
          <a:endParaRPr lang="hu-HU" sz="2000" b="1" kern="1200" dirty="0">
            <a:solidFill>
              <a:schemeClr val="bg1"/>
            </a:solidFill>
          </a:endParaRPr>
        </a:p>
      </dsp:txBody>
      <dsp:txXfrm>
        <a:off x="2170614" y="885539"/>
        <a:ext cx="2036461" cy="2036461"/>
      </dsp:txXfrm>
    </dsp:sp>
    <dsp:sp modelId="{30A0691E-7B93-41D6-BE68-3F3D13325FD8}">
      <dsp:nvSpPr>
        <dsp:cNvPr id="0" name=""/>
        <dsp:cNvSpPr/>
      </dsp:nvSpPr>
      <dsp:spPr>
        <a:xfrm rot="5400000">
          <a:off x="4531589" y="-156685"/>
          <a:ext cx="2848270" cy="3242375"/>
        </a:xfrm>
        <a:prstGeom prst="pieWedge">
          <a:avLst/>
        </a:prstGeom>
        <a:solidFill>
          <a:schemeClr val="accent2">
            <a:shade val="80000"/>
            <a:hueOff val="-73468"/>
            <a:satOff val="-3854"/>
            <a:lumOff val="91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>
              <a:solidFill>
                <a:schemeClr val="bg1"/>
              </a:solidFill>
              <a:latin typeface="Georgia" panose="02040502050405020303" pitchFamily="18" charset="0"/>
            </a:rPr>
            <a:t>Országos,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>
              <a:solidFill>
                <a:schemeClr val="bg1"/>
              </a:solidFill>
              <a:latin typeface="Georgia" panose="02040502050405020303" pitchFamily="18" charset="0"/>
            </a:rPr>
            <a:t>jogi szakkönyvtár</a:t>
          </a:r>
          <a:endParaRPr lang="hu-HU" sz="2000" b="1" kern="1200" dirty="0">
            <a:solidFill>
              <a:schemeClr val="bg1"/>
            </a:solidFill>
          </a:endParaRPr>
        </a:p>
      </dsp:txBody>
      <dsp:txXfrm rot="-5400000">
        <a:off x="4334537" y="874607"/>
        <a:ext cx="2292705" cy="2014031"/>
      </dsp:txXfrm>
    </dsp:sp>
    <dsp:sp modelId="{779A93A0-070B-4833-A8DE-10E695A192E8}">
      <dsp:nvSpPr>
        <dsp:cNvPr id="0" name=""/>
        <dsp:cNvSpPr/>
      </dsp:nvSpPr>
      <dsp:spPr>
        <a:xfrm rot="10800000">
          <a:off x="4334537" y="3101889"/>
          <a:ext cx="2123339" cy="2074137"/>
        </a:xfrm>
        <a:prstGeom prst="pieWedge">
          <a:avLst/>
        </a:prstGeom>
        <a:solidFill>
          <a:schemeClr val="accent2">
            <a:shade val="80000"/>
            <a:hueOff val="-146937"/>
            <a:satOff val="-7709"/>
            <a:lumOff val="181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b="1" kern="1200" dirty="0"/>
            <a:t>Felsőoktatási könyvtár</a:t>
          </a:r>
        </a:p>
      </dsp:txBody>
      <dsp:txXfrm rot="10800000">
        <a:off x="4334537" y="3101889"/>
        <a:ext cx="1501427" cy="1466636"/>
      </dsp:txXfrm>
    </dsp:sp>
    <dsp:sp modelId="{581389E0-5D43-45B2-9A99-875E6D31481C}">
      <dsp:nvSpPr>
        <dsp:cNvPr id="0" name=""/>
        <dsp:cNvSpPr/>
      </dsp:nvSpPr>
      <dsp:spPr>
        <a:xfrm rot="16200000">
          <a:off x="2183325" y="3142503"/>
          <a:ext cx="2046052" cy="1992909"/>
        </a:xfrm>
        <a:prstGeom prst="pieWedge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b="1" kern="1200" dirty="0"/>
            <a:t>Kutatóintézeti könyvtár</a:t>
          </a:r>
        </a:p>
      </dsp:txBody>
      <dsp:txXfrm rot="5400000">
        <a:off x="2793607" y="3115932"/>
        <a:ext cx="1409199" cy="1446777"/>
      </dsp:txXfrm>
    </dsp:sp>
    <dsp:sp modelId="{70E8C5C9-5FA9-484A-B339-4D16531951C6}">
      <dsp:nvSpPr>
        <dsp:cNvPr id="0" name=""/>
        <dsp:cNvSpPr/>
      </dsp:nvSpPr>
      <dsp:spPr>
        <a:xfrm>
          <a:off x="3829284" y="2436806"/>
          <a:ext cx="810090" cy="704426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CF693-1250-4B2C-89AF-1C3A7F87D461}">
      <dsp:nvSpPr>
        <dsp:cNvPr id="0" name=""/>
        <dsp:cNvSpPr/>
      </dsp:nvSpPr>
      <dsp:spPr>
        <a:xfrm rot="10800000">
          <a:off x="3843574" y="2709331"/>
          <a:ext cx="810090" cy="704426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EAAEC-C4CE-4214-A457-2D54F430E065}" type="datetimeFigureOut">
              <a:rPr lang="hu-HU" smtClean="0"/>
              <a:t>2023. 03. 29.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16EF8-4E89-4DDB-966C-8199EAE1009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7047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DE73B-9735-47A2-B5A6-E429C86C031B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61B43-3EB8-49C7-AE03-E67B1A242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318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roxy.uchicago.edu/login?url=http://www.digizeitschriften.de/link/0323-4045/0/0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igitallibrary.un.org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un.org/library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61B43-3EB8-49C7-AE03-E67B1A2424D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549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61B43-3EB8-49C7-AE03-E67B1A2424D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93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333333"/>
                </a:solidFill>
                <a:latin typeface="Lato"/>
              </a:rPr>
              <a:t>De Gruyter </a:t>
            </a:r>
            <a:endParaRPr lang="hu-HU" dirty="0" smtClean="0">
              <a:solidFill>
                <a:srgbClr val="333333"/>
              </a:solidFill>
              <a:latin typeface="Lato"/>
            </a:endParaRPr>
          </a:p>
          <a:p>
            <a:r>
              <a:rPr lang="fr-FR" dirty="0" smtClean="0">
                <a:solidFill>
                  <a:srgbClr val="333333"/>
                </a:solidFill>
                <a:latin typeface="Lato"/>
              </a:rPr>
              <a:t>Complete Journal Package </a:t>
            </a:r>
            <a:endParaRPr lang="hu-HU" dirty="0" smtClean="0">
              <a:solidFill>
                <a:srgbClr val="333333"/>
              </a:solidFill>
              <a:latin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 smtClean="0"/>
              <a:t>Social</a:t>
            </a:r>
            <a:r>
              <a:rPr lang="hu-HU" dirty="0" smtClean="0"/>
              <a:t> </a:t>
            </a:r>
            <a:r>
              <a:rPr lang="hu-HU" dirty="0" err="1" smtClean="0"/>
              <a:t>Sciences</a:t>
            </a:r>
            <a:r>
              <a:rPr lang="hu-HU" dirty="0" smtClean="0"/>
              <a:t> and </a:t>
            </a:r>
            <a:r>
              <a:rPr lang="hu-HU" dirty="0" err="1" smtClean="0"/>
              <a:t>Humanities</a:t>
            </a:r>
            <a:r>
              <a:rPr lang="hu-HU" dirty="0" smtClean="0"/>
              <a:t> </a:t>
            </a:r>
            <a:r>
              <a:rPr lang="hu-HU" dirty="0" err="1" smtClean="0"/>
              <a:t>Package</a:t>
            </a:r>
            <a:endParaRPr lang="hu-H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Chicago Egyetem</a:t>
            </a:r>
          </a:p>
          <a:p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DigiZeitschriften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 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1920 volume: 41 --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recent 5 year(s) not available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61B43-3EB8-49C7-AE03-E67B1A2424D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GYSZO</a:t>
            </a:r>
          </a:p>
          <a:p>
            <a:r>
              <a:rPr lang="hu-HU" dirty="0" smtClean="0"/>
              <a:t>eredetileg valóban adatbázis építés volt, így indult. </a:t>
            </a:r>
          </a:p>
          <a:p>
            <a:r>
              <a:rPr lang="hu-HU" dirty="0" smtClean="0"/>
              <a:t>Bár már több, mint 10 éve lezárult a külföldi jogi szakirodalom, a jogi évkönyvek, a folyóiratok feldolgozása, ezt ma már csak szűkebb körben (pl. magyar vonatkozású cikkek) végezzük, azért a rendelkezésre álló online forrásainkban jórészt angol vagy német nyelven elérhető cikkek, tanulmányok mellett az egyéb nyelvterületek vonatkozásában még mindig fontos forrást jelenthet a 70-es évek közepén indult külföldi jogi feltáró munka.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61B43-3EB8-49C7-AE03-E67B1A2424D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421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SZO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61B43-3EB8-49C7-AE03-E67B1A2424D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866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61B43-3EB8-49C7-AE03-E67B1A2424D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907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MPGY: digitalizált tartalmaink – küldetés a kulturális örökség megőrzésében (2000 óta, kéziratosak közül hiányzik)</a:t>
            </a:r>
          </a:p>
          <a:p>
            <a:r>
              <a:rPr lang="hu-HU" dirty="0"/>
              <a:t>KPGY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/>
              <a:t>ENSz</a:t>
            </a:r>
            <a:r>
              <a:rPr lang="hu-HU" dirty="0"/>
              <a:t>: fő szervek oldalai, 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United 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Nations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Digital </a:t>
            </a:r>
            <a:r>
              <a:rPr lang="hu-HU" sz="1200" b="1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Library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 ENSZ szakosított intézményeinek adatbázisai, 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Az ENSZ New-York-i könyvtárának honlapja</a:t>
            </a:r>
            <a:r>
              <a:rPr lang="hu-H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Magyar ENSZ szervezetek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61B43-3EB8-49C7-AE03-E67B1A2424D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535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61B43-3EB8-49C7-AE03-E67B1A2424D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499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l" fontAlgn="auto">
              <a:spcAft>
                <a:spcPts val="600"/>
              </a:spcAft>
              <a:buClr>
                <a:srgbClr val="C00000"/>
              </a:buClr>
              <a:buSzPct val="120000"/>
              <a:defRPr/>
            </a:pPr>
            <a:r>
              <a:rPr lang="hu-HU" sz="3200" b="1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Dtt1 2010-2012 </a:t>
            </a:r>
          </a:p>
          <a:p>
            <a:pPr lvl="1" algn="l" fontAlgn="auto">
              <a:spcAft>
                <a:spcPts val="600"/>
              </a:spcAft>
              <a:buClr>
                <a:srgbClr val="C00000"/>
              </a:buClr>
              <a:buSzPct val="120000"/>
              <a:defRPr/>
            </a:pPr>
            <a:r>
              <a:rPr lang="hu-HU" sz="3200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2 millió digitalizált oldal - 5272 kötet</a:t>
            </a:r>
          </a:p>
          <a:p>
            <a:pPr lvl="1" algn="l" fontAlgn="auto">
              <a:spcAft>
                <a:spcPts val="0"/>
              </a:spcAft>
              <a:buClr>
                <a:srgbClr val="C00000"/>
              </a:buClr>
              <a:buSzPct val="120000"/>
              <a:defRPr/>
            </a:pPr>
            <a:endParaRPr lang="hu-HU" dirty="0">
              <a:solidFill>
                <a:schemeClr val="tx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lvl="1" algn="l" fontAlgn="auto">
              <a:spcAft>
                <a:spcPts val="600"/>
              </a:spcAft>
              <a:buClr>
                <a:srgbClr val="C00000"/>
              </a:buClr>
              <a:buSzPct val="120000"/>
              <a:defRPr/>
            </a:pPr>
            <a:r>
              <a:rPr lang="hu-HU" sz="2400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adattárak, lexikonok</a:t>
            </a:r>
          </a:p>
          <a:p>
            <a:pPr lvl="1" algn="l" fontAlgn="auto">
              <a:spcAft>
                <a:spcPts val="600"/>
              </a:spcAft>
              <a:buClr>
                <a:srgbClr val="C00000"/>
              </a:buClr>
              <a:buSzPct val="120000"/>
              <a:defRPr/>
            </a:pPr>
            <a:r>
              <a:rPr lang="hu-HU" sz="2400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jogforrások (közlönyök, döntvénytárak)</a:t>
            </a:r>
          </a:p>
          <a:p>
            <a:pPr marL="857250" lvl="2" algn="l" fontAlgn="auto">
              <a:spcAft>
                <a:spcPts val="600"/>
              </a:spcAft>
              <a:buClr>
                <a:srgbClr val="C00000"/>
              </a:buClr>
              <a:buSzPct val="120000"/>
              <a:defRPr/>
            </a:pPr>
            <a:r>
              <a:rPr lang="hu-HU" sz="2400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közlönyök: 11  féle közlöny, 20 924 lapszám</a:t>
            </a:r>
          </a:p>
          <a:p>
            <a:pPr marL="857250" lvl="2" algn="l" fontAlgn="auto">
              <a:spcAft>
                <a:spcPts val="600"/>
              </a:spcAft>
              <a:buClr>
                <a:srgbClr val="C00000"/>
              </a:buClr>
              <a:buSzPct val="120000"/>
              <a:defRPr/>
            </a:pPr>
            <a:r>
              <a:rPr lang="hu-HU" sz="2400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döntvények:  39 féle döntvénytár,   605 kötet</a:t>
            </a:r>
          </a:p>
          <a:p>
            <a:pPr lvl="1" algn="l" fontAlgn="auto">
              <a:spcAft>
                <a:spcPts val="600"/>
              </a:spcAft>
              <a:buClr>
                <a:srgbClr val="C00000"/>
              </a:buClr>
              <a:buSzPct val="120000"/>
              <a:defRPr/>
            </a:pPr>
            <a:r>
              <a:rPr lang="hu-HU" sz="2400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szakirodalom (könyvek, időszaki kiadványok)</a:t>
            </a:r>
          </a:p>
          <a:p>
            <a:pPr marL="857250" lvl="2" algn="l" fontAlgn="auto">
              <a:spcAft>
                <a:spcPts val="600"/>
              </a:spcAft>
              <a:buClr>
                <a:srgbClr val="C00000"/>
              </a:buClr>
              <a:buSzPct val="120000"/>
              <a:defRPr/>
            </a:pPr>
            <a:r>
              <a:rPr lang="hu-HU" sz="2400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könyvek:   1864 mű,  2248 kötet</a:t>
            </a:r>
          </a:p>
          <a:p>
            <a:pPr marL="857250" lvl="2" algn="l" fontAlgn="auto">
              <a:spcAft>
                <a:spcPts val="600"/>
              </a:spcAft>
              <a:buClr>
                <a:srgbClr val="C00000"/>
              </a:buClr>
              <a:buSzPct val="120000"/>
              <a:defRPr/>
            </a:pPr>
            <a:r>
              <a:rPr lang="hu-HU" sz="2400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folyóirat: 73 féle folyóirat, 20 800 lapszám</a:t>
            </a:r>
          </a:p>
          <a:p>
            <a:pPr lvl="1" algn="l" fontAlgn="auto">
              <a:spcAft>
                <a:spcPts val="600"/>
              </a:spcAft>
              <a:buClr>
                <a:srgbClr val="C00000"/>
              </a:buClr>
              <a:buSzPct val="120000"/>
              <a:defRPr/>
            </a:pPr>
            <a:r>
              <a:rPr lang="hu-HU" sz="2400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parlamenti dokumentumok</a:t>
            </a:r>
          </a:p>
          <a:p>
            <a:pPr marL="457200" lvl="1" indent="0" algn="l" fontAlgn="auto">
              <a:spcAft>
                <a:spcPts val="600"/>
              </a:spcAft>
              <a:buClr>
                <a:srgbClr val="C00000"/>
              </a:buClr>
              <a:buSzPct val="120000"/>
              <a:buNone/>
              <a:defRPr/>
            </a:pPr>
            <a:endParaRPr lang="hu-HU" sz="3200" dirty="0">
              <a:solidFill>
                <a:schemeClr val="tx1">
                  <a:lumMod val="50000"/>
                </a:schemeClr>
              </a:solidFill>
            </a:endParaRPr>
          </a:p>
          <a:p>
            <a:pPr marL="457200" lvl="1" indent="0" algn="l" fontAlgn="auto">
              <a:spcAft>
                <a:spcPts val="600"/>
              </a:spcAft>
              <a:buClr>
                <a:srgbClr val="C00000"/>
              </a:buClr>
              <a:buSzPct val="120000"/>
              <a:buNone/>
              <a:defRPr/>
            </a:pPr>
            <a:r>
              <a:rPr lang="hu-HU" sz="3200" b="1" dirty="0">
                <a:solidFill>
                  <a:schemeClr val="tx1">
                    <a:lumMod val="50000"/>
                  </a:schemeClr>
                </a:solidFill>
              </a:rPr>
              <a:t>Dtt</a:t>
            </a:r>
            <a:r>
              <a:rPr lang="hu-HU" sz="3200" b="1" baseline="0" dirty="0">
                <a:solidFill>
                  <a:schemeClr val="tx1">
                    <a:lumMod val="50000"/>
                  </a:schemeClr>
                </a:solidFill>
              </a:rPr>
              <a:t>2 </a:t>
            </a:r>
            <a:r>
              <a:rPr lang="hu-HU" sz="3200" b="1" dirty="0">
                <a:solidFill>
                  <a:schemeClr val="tx1">
                    <a:lumMod val="50000"/>
                  </a:schemeClr>
                </a:solidFill>
              </a:rPr>
              <a:t>2012-2015 </a:t>
            </a:r>
          </a:p>
          <a:p>
            <a:pPr marL="457200" lvl="1" indent="0" algn="l" fontAlgn="auto">
              <a:spcAft>
                <a:spcPts val="600"/>
              </a:spcAft>
              <a:buClr>
                <a:srgbClr val="C00000"/>
              </a:buClr>
              <a:buSzPct val="120000"/>
              <a:buNone/>
              <a:defRPr/>
            </a:pPr>
            <a:r>
              <a:rPr lang="hu-HU" sz="3200" dirty="0">
                <a:solidFill>
                  <a:schemeClr val="tx1">
                    <a:lumMod val="50000"/>
                  </a:schemeClr>
                </a:solidFill>
              </a:rPr>
              <a:t>1,5 millió digitalizált oldal </a:t>
            </a:r>
          </a:p>
          <a:p>
            <a:pPr marL="0" indent="0" algn="l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endParaRPr lang="hu-HU" sz="1600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 algn="l"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hu-HU" sz="2800" dirty="0">
                <a:solidFill>
                  <a:schemeClr val="tx1">
                    <a:lumMod val="50000"/>
                  </a:schemeClr>
                </a:solidFill>
              </a:rPr>
              <a:t>A digitalizálás kivitelezése </a:t>
            </a:r>
            <a:r>
              <a:rPr lang="hu-HU" sz="2800" b="1" dirty="0">
                <a:solidFill>
                  <a:schemeClr val="tx1">
                    <a:lumMod val="50000"/>
                  </a:schemeClr>
                </a:solidFill>
              </a:rPr>
              <a:t>helyben</a:t>
            </a:r>
            <a:r>
              <a:rPr lang="hu-HU" sz="2800" dirty="0">
                <a:solidFill>
                  <a:schemeClr val="tx1">
                    <a:lumMod val="50000"/>
                  </a:schemeClr>
                </a:solidFill>
              </a:rPr>
              <a:t> és </a:t>
            </a:r>
            <a:r>
              <a:rPr lang="hu-HU" sz="2800" b="1" dirty="0">
                <a:solidFill>
                  <a:schemeClr val="tx1">
                    <a:lumMod val="50000"/>
                  </a:schemeClr>
                </a:solidFill>
              </a:rPr>
              <a:t>kiszervezés</a:t>
            </a:r>
            <a:r>
              <a:rPr lang="hu-HU" sz="2800" dirty="0">
                <a:solidFill>
                  <a:schemeClr val="tx1">
                    <a:lumMod val="50000"/>
                  </a:schemeClr>
                </a:solidFill>
              </a:rPr>
              <a:t> formájában történt:</a:t>
            </a:r>
          </a:p>
          <a:p>
            <a:pPr marL="0" indent="0" algn="l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  <a:defRPr/>
            </a:pPr>
            <a:r>
              <a:rPr lang="hu-HU" sz="2800" dirty="0">
                <a:solidFill>
                  <a:schemeClr val="tx1">
                    <a:lumMod val="50000"/>
                  </a:schemeClr>
                </a:solidFill>
              </a:rPr>
              <a:t>150.000 oldal (10%) muzeális illetve speciális, egyedi kezelést igénylő művek saját eszközökkel;</a:t>
            </a:r>
          </a:p>
          <a:p>
            <a:pPr marL="0" indent="0" algn="l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  <a:defRPr/>
            </a:pPr>
            <a:r>
              <a:rPr lang="hu-HU" sz="2800" dirty="0">
                <a:solidFill>
                  <a:schemeClr val="tx1">
                    <a:lumMod val="50000"/>
                  </a:schemeClr>
                </a:solidFill>
              </a:rPr>
              <a:t>1.350.000 oldal (90%) oldal külső vállalkozó által tömegesen digitalizált dokumentum.</a:t>
            </a:r>
          </a:p>
          <a:p>
            <a:pPr marL="0" indent="0" algn="l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  <a:defRPr/>
            </a:pPr>
            <a:r>
              <a:rPr lang="hu-HU" sz="2800" b="1" dirty="0">
                <a:solidFill>
                  <a:schemeClr val="tx1">
                    <a:lumMod val="50000"/>
                  </a:schemeClr>
                </a:solidFill>
              </a:rPr>
              <a:t>MJP </a:t>
            </a:r>
          </a:p>
          <a:p>
            <a:pPr marL="0" indent="0" algn="l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  <a:defRPr/>
            </a:pPr>
            <a:r>
              <a:rPr lang="hu-HU" sz="2800" b="0" dirty="0">
                <a:solidFill>
                  <a:schemeClr val="tx1">
                    <a:lumMod val="50000"/>
                  </a:schemeClr>
                </a:solidFill>
              </a:rPr>
              <a:t>120 szerző</a:t>
            </a:r>
          </a:p>
          <a:p>
            <a:pPr marL="0" indent="0" algn="l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  <a:defRPr/>
            </a:pPr>
            <a:r>
              <a:rPr lang="hu-HU" sz="2800" b="0" dirty="0">
                <a:solidFill>
                  <a:schemeClr val="tx1">
                    <a:lumMod val="50000"/>
                  </a:schemeClr>
                </a:solidFill>
              </a:rPr>
              <a:t>1750 műve</a:t>
            </a:r>
          </a:p>
          <a:p>
            <a:pPr marL="0" indent="0" algn="l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  <a:defRPr/>
            </a:pPr>
            <a:r>
              <a:rPr lang="hu-HU" sz="2800" b="0" dirty="0">
                <a:solidFill>
                  <a:schemeClr val="tx1">
                    <a:lumMod val="50000"/>
                  </a:schemeClr>
                </a:solidFill>
              </a:rPr>
              <a:t>500 ezer oldal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61B43-3EB8-49C7-AE03-E67B1A2424D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099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61B43-3EB8-49C7-AE03-E67B1A2424D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224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hu-H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761B43-3EB8-49C7-AE03-E67B1A2424D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923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13452" y="1482974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hu-HU" dirty="0"/>
              <a:t>Mintacím szerkesztése</a:t>
            </a:r>
            <a:endParaRPr lang="en-GB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613452" y="396264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Alcím mintájának szerkesztése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1037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9722" y="1131710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000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655326" y="876784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30088" y="881960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536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570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dirty="0"/>
              <a:t>Mintacím szerkesztése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0995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930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83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7373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79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724038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52154" y="125730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32423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566169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6" y="84482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461483" y="115784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6" y="245496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00297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589722" y="11416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89722" y="2758937"/>
            <a:ext cx="10515600" cy="2975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GB" dirty="0"/>
          </a:p>
        </p:txBody>
      </p:sp>
      <p:pic>
        <p:nvPicPr>
          <p:cNvPr id="10" name="Kép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880" y="119871"/>
            <a:ext cx="1695450" cy="88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9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>
              <a:lumMod val="75000"/>
            </a:schemeClr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konyvtar@parlament.hu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mailto:Perjesi.vera@parlament.h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641913" y="1166060"/>
            <a:ext cx="1113771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</a:rPr>
              <a:t>A kutatástámogatás lehetőségei és eszközei </a:t>
            </a:r>
          </a:p>
          <a:p>
            <a:pPr algn="ctr"/>
            <a:r>
              <a:rPr lang="hu-HU" sz="2400" b="1" dirty="0">
                <a:solidFill>
                  <a:schemeClr val="accent2">
                    <a:lumMod val="50000"/>
                  </a:schemeClr>
                </a:solidFill>
              </a:rPr>
              <a:t>az Országgyűlési Könyvtárban </a:t>
            </a:r>
          </a:p>
          <a:p>
            <a:pPr algn="ctr"/>
            <a:endParaRPr lang="hu-H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hu-HU" sz="2000" dirty="0">
                <a:solidFill>
                  <a:schemeClr val="accent3">
                    <a:lumMod val="50000"/>
                  </a:schemeClr>
                </a:solidFill>
              </a:rPr>
              <a:t>dr. Urai-Tóth Éva, </a:t>
            </a:r>
            <a:r>
              <a:rPr lang="hu-HU" sz="2000" dirty="0" smtClean="0">
                <a:solidFill>
                  <a:schemeClr val="accent3">
                    <a:lumMod val="50000"/>
                  </a:schemeClr>
                </a:solidFill>
              </a:rPr>
              <a:t>könyvtárvezető-helyettes </a:t>
            </a:r>
            <a:endParaRPr lang="hu-H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2E2F6D9E-2702-4F94-A1ED-0FE9251998FE}"/>
              </a:ext>
            </a:extLst>
          </p:cNvPr>
          <p:cNvSpPr txBox="1"/>
          <p:nvPr/>
        </p:nvSpPr>
        <p:spPr>
          <a:xfrm>
            <a:off x="5040117" y="5523818"/>
            <a:ext cx="2111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chemeClr val="accent2">
                    <a:lumMod val="50000"/>
                  </a:schemeClr>
                </a:solidFill>
              </a:rPr>
              <a:t>2023.03.30</a:t>
            </a:r>
            <a:r>
              <a:rPr lang="hu-HU" sz="2000" b="1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="" xmlns:a16="http://schemas.microsoft.com/office/drawing/2014/main" id="{B109C126-1138-4D8E-8616-86F633F07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521" y="2843854"/>
            <a:ext cx="7497115" cy="267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99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A3E1D28D-3127-4C1F-A346-76DA9C837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53" y="1072271"/>
            <a:ext cx="10363199" cy="5614627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="" xmlns:a16="http://schemas.microsoft.com/office/drawing/2014/main" id="{4C975524-1E5A-4500-8B42-72BDC2B47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332" y="936763"/>
            <a:ext cx="5850768" cy="3904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llipszis 3">
            <a:extLst>
              <a:ext uri="{FF2B5EF4-FFF2-40B4-BE49-F238E27FC236}">
                <a16:creationId xmlns="" xmlns:a16="http://schemas.microsoft.com/office/drawing/2014/main" id="{0CE90CC1-B7E5-456E-B9F0-061211F36EB4}"/>
              </a:ext>
            </a:extLst>
          </p:cNvPr>
          <p:cNvSpPr/>
          <p:nvPr/>
        </p:nvSpPr>
        <p:spPr>
          <a:xfrm>
            <a:off x="6896100" y="4025153"/>
            <a:ext cx="4249271" cy="2734236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Nyíl: lefelé mutató 4">
            <a:extLst>
              <a:ext uri="{FF2B5EF4-FFF2-40B4-BE49-F238E27FC236}">
                <a16:creationId xmlns="" xmlns:a16="http://schemas.microsoft.com/office/drawing/2014/main" id="{5BD2A928-2390-4C2B-AB60-402615631B88}"/>
              </a:ext>
            </a:extLst>
          </p:cNvPr>
          <p:cNvSpPr/>
          <p:nvPr/>
        </p:nvSpPr>
        <p:spPr>
          <a:xfrm rot="7004721">
            <a:off x="6699371" y="3914892"/>
            <a:ext cx="1075765" cy="9592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Cím 4">
            <a:extLst>
              <a:ext uri="{FF2B5EF4-FFF2-40B4-BE49-F238E27FC236}">
                <a16:creationId xmlns="" xmlns:a16="http://schemas.microsoft.com/office/drawing/2014/main" id="{171B4BC5-F5CF-4298-A041-004EDB8FD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896" y="341736"/>
            <a:ext cx="4554071" cy="1325563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https://konyvtar.parlament.hu/magyar-jogi-portal</a:t>
            </a:r>
          </a:p>
        </p:txBody>
      </p:sp>
    </p:spTree>
    <p:extLst>
      <p:ext uri="{BB962C8B-B14F-4D97-AF65-F5344CB8AC3E}">
        <p14:creationId xmlns:p14="http://schemas.microsoft.com/office/powerpoint/2010/main" val="2524255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3DDE7E2F-F0A8-4962-B1E7-C74F0992C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29" y="1113429"/>
            <a:ext cx="11403106" cy="5553210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="" xmlns:a16="http://schemas.microsoft.com/office/drawing/2014/main" id="{C0ECE411-C0FE-4F28-86E4-C7E6A7585B9D}"/>
              </a:ext>
            </a:extLst>
          </p:cNvPr>
          <p:cNvSpPr/>
          <p:nvPr/>
        </p:nvSpPr>
        <p:spPr>
          <a:xfrm rot="739960">
            <a:off x="3039965" y="3474534"/>
            <a:ext cx="5498621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saját digitalizált gyűjtemény:</a:t>
            </a:r>
          </a:p>
          <a:p>
            <a:pPr algn="ctr"/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</a:rPr>
              <a:t>egységes </a:t>
            </a:r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platformon mintegy 5 M oldal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206345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53" y="1777646"/>
            <a:ext cx="7641526" cy="4295982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103" y="1336786"/>
            <a:ext cx="7300844" cy="4990862"/>
          </a:xfrm>
          <a:prstGeom prst="rect">
            <a:avLst/>
          </a:prstGeom>
        </p:spPr>
      </p:pic>
      <p:sp>
        <p:nvSpPr>
          <p:cNvPr id="3" name="Nyíl: jobbra mutató 2">
            <a:extLst>
              <a:ext uri="{FF2B5EF4-FFF2-40B4-BE49-F238E27FC236}">
                <a16:creationId xmlns="" xmlns:a16="http://schemas.microsoft.com/office/drawing/2014/main" id="{B8D660CE-0E39-4A2B-AC70-FECB8118486A}"/>
              </a:ext>
            </a:extLst>
          </p:cNvPr>
          <p:cNvSpPr/>
          <p:nvPr/>
        </p:nvSpPr>
        <p:spPr>
          <a:xfrm>
            <a:off x="4277932" y="3133703"/>
            <a:ext cx="1299883" cy="27790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>
            <a:extLst>
              <a:ext uri="{FF2B5EF4-FFF2-40B4-BE49-F238E27FC236}">
                <a16:creationId xmlns="" xmlns:a16="http://schemas.microsoft.com/office/drawing/2014/main" id="{62E7C50E-9E2A-41D2-8610-82E1246674CE}"/>
              </a:ext>
            </a:extLst>
          </p:cNvPr>
          <p:cNvSpPr/>
          <p:nvPr/>
        </p:nvSpPr>
        <p:spPr>
          <a:xfrm>
            <a:off x="329535" y="653835"/>
            <a:ext cx="453902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hu-HU" sz="2400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https://konyvtar.parlament.hu/jogtudosok</a:t>
            </a:r>
          </a:p>
        </p:txBody>
      </p:sp>
    </p:spTree>
    <p:extLst>
      <p:ext uri="{BB962C8B-B14F-4D97-AF65-F5344CB8AC3E}">
        <p14:creationId xmlns:p14="http://schemas.microsoft.com/office/powerpoint/2010/main" val="1807278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>
            <a:extLst>
              <a:ext uri="{FF2B5EF4-FFF2-40B4-BE49-F238E27FC236}">
                <a16:creationId xmlns="" xmlns:a16="http://schemas.microsoft.com/office/drawing/2014/main" id="{0988F41E-78D9-4E32-B0ED-8F9119C73417}"/>
              </a:ext>
            </a:extLst>
          </p:cNvPr>
          <p:cNvSpPr/>
          <p:nvPr/>
        </p:nvSpPr>
        <p:spPr>
          <a:xfrm>
            <a:off x="330437" y="819136"/>
            <a:ext cx="4778872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Gyűjtőköri kutatástámogatás</a:t>
            </a:r>
          </a:p>
        </p:txBody>
      </p:sp>
      <p:pic>
        <p:nvPicPr>
          <p:cNvPr id="2" name="Kép 1">
            <a:extLst>
              <a:ext uri="{FF2B5EF4-FFF2-40B4-BE49-F238E27FC236}">
                <a16:creationId xmlns="" xmlns:a16="http://schemas.microsoft.com/office/drawing/2014/main" id="{4A14E9D2-4DD3-47D6-90FE-23E60085F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72" y="2269522"/>
            <a:ext cx="11559836" cy="3392632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="" xmlns:a16="http://schemas.microsoft.com/office/drawing/2014/main" id="{521983A1-CA4A-43A5-B031-FB0621281F39}"/>
              </a:ext>
            </a:extLst>
          </p:cNvPr>
          <p:cNvSpPr/>
          <p:nvPr/>
        </p:nvSpPr>
        <p:spPr>
          <a:xfrm>
            <a:off x="1417346" y="1404368"/>
            <a:ext cx="8986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https://konyvtar.parlament.hu/elektronikus-kutatasi-segedletek</a:t>
            </a:r>
          </a:p>
        </p:txBody>
      </p:sp>
      <p:sp>
        <p:nvSpPr>
          <p:cNvPr id="3" name="Ellipszis 2"/>
          <p:cNvSpPr/>
          <p:nvPr/>
        </p:nvSpPr>
        <p:spPr>
          <a:xfrm>
            <a:off x="7875373" y="2145955"/>
            <a:ext cx="4193059" cy="3859429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3471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="" xmlns:a16="http://schemas.microsoft.com/office/drawing/2014/main" id="{BD52FFBC-8F79-467B-B0C3-510F69B752B2}"/>
              </a:ext>
            </a:extLst>
          </p:cNvPr>
          <p:cNvSpPr/>
          <p:nvPr/>
        </p:nvSpPr>
        <p:spPr>
          <a:xfrm>
            <a:off x="452482" y="1033948"/>
            <a:ext cx="55915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i="1" dirty="0">
                <a:solidFill>
                  <a:schemeClr val="accent3">
                    <a:lumMod val="50000"/>
                  </a:schemeClr>
                </a:solidFill>
              </a:rPr>
              <a:t>… katalógus /</a:t>
            </a:r>
            <a:r>
              <a:rPr lang="hu-HU" sz="3200" b="1" i="1" dirty="0" err="1">
                <a:solidFill>
                  <a:schemeClr val="accent3">
                    <a:lumMod val="50000"/>
                  </a:schemeClr>
                </a:solidFill>
              </a:rPr>
              <a:t>discovery</a:t>
            </a:r>
            <a:r>
              <a:rPr lang="hu-HU" sz="3200" b="1" i="1" dirty="0">
                <a:solidFill>
                  <a:schemeClr val="accent3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="" xmlns:a16="http://schemas.microsoft.com/office/drawing/2014/main" id="{95CCCCE6-0E6F-4DC6-8AFD-1521A4EA2E55}"/>
              </a:ext>
            </a:extLst>
          </p:cNvPr>
          <p:cNvSpPr/>
          <p:nvPr/>
        </p:nvSpPr>
        <p:spPr>
          <a:xfrm>
            <a:off x="1041485" y="1815919"/>
            <a:ext cx="3789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https://opacplus.ogyk.hu/</a:t>
            </a:r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79DE3773-0251-4E68-A913-BD5594A55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546" y="1131049"/>
            <a:ext cx="5650620" cy="5489009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83" y="2680725"/>
            <a:ext cx="5882994" cy="2871577"/>
          </a:xfrm>
          <a:prstGeom prst="rect">
            <a:avLst/>
          </a:prstGeom>
        </p:spPr>
      </p:pic>
      <p:sp>
        <p:nvSpPr>
          <p:cNvPr id="3" name="Ellipszis 2"/>
          <p:cNvSpPr/>
          <p:nvPr/>
        </p:nvSpPr>
        <p:spPr>
          <a:xfrm>
            <a:off x="551935" y="3542271"/>
            <a:ext cx="4885038" cy="5272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4762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zövegdoboz 4">
            <a:extLst>
              <a:ext uri="{FF2B5EF4-FFF2-40B4-BE49-F238E27FC236}">
                <a16:creationId xmlns="" xmlns:a16="http://schemas.microsoft.com/office/drawing/2014/main" id="{DC94965F-A81D-489C-B0A8-61641E81C5D5}"/>
              </a:ext>
            </a:extLst>
          </p:cNvPr>
          <p:cNvSpPr txBox="1"/>
          <p:nvPr/>
        </p:nvSpPr>
        <p:spPr>
          <a:xfrm>
            <a:off x="830720" y="3943183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sp>
        <p:nvSpPr>
          <p:cNvPr id="17" name="Tartalom helye 1">
            <a:extLst>
              <a:ext uri="{FF2B5EF4-FFF2-40B4-BE49-F238E27FC236}">
                <a16:creationId xmlns="" xmlns:a16="http://schemas.microsoft.com/office/drawing/2014/main" id="{D4853716-69EC-402C-9B47-8E85ACDF1038}"/>
              </a:ext>
            </a:extLst>
          </p:cNvPr>
          <p:cNvSpPr>
            <a:spLocks noGrp="1"/>
          </p:cNvSpPr>
          <p:nvPr/>
        </p:nvSpPr>
        <p:spPr>
          <a:xfrm>
            <a:off x="531369" y="294510"/>
            <a:ext cx="8892480" cy="475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dirty="0"/>
          </a:p>
        </p:txBody>
      </p:sp>
      <p:pic>
        <p:nvPicPr>
          <p:cNvPr id="18" name="Kép 17">
            <a:extLst>
              <a:ext uri="{FF2B5EF4-FFF2-40B4-BE49-F238E27FC236}">
                <a16:creationId xmlns="" xmlns:a16="http://schemas.microsoft.com/office/drawing/2014/main" id="{35F3FD5D-3E14-4927-A8D4-C398FD3E5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83" y="1438020"/>
            <a:ext cx="10878087" cy="4478699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="" xmlns:a16="http://schemas.microsoft.com/office/drawing/2014/main" id="{A096A9A8-470D-40B6-80DB-E021B5D49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392" y="2877278"/>
            <a:ext cx="4150630" cy="2324352"/>
          </a:xfrm>
          <a:prstGeom prst="rect">
            <a:avLst/>
          </a:prstGeom>
        </p:spPr>
      </p:pic>
      <p:sp>
        <p:nvSpPr>
          <p:cNvPr id="20" name="Lekerekített téglalap 8">
            <a:extLst>
              <a:ext uri="{FF2B5EF4-FFF2-40B4-BE49-F238E27FC236}">
                <a16:creationId xmlns="" xmlns:a16="http://schemas.microsoft.com/office/drawing/2014/main" id="{EF41382D-CB6C-43D8-A2A8-8152E0866822}"/>
              </a:ext>
            </a:extLst>
          </p:cNvPr>
          <p:cNvSpPr/>
          <p:nvPr/>
        </p:nvSpPr>
        <p:spPr>
          <a:xfrm>
            <a:off x="2106854" y="1710935"/>
            <a:ext cx="914400" cy="914400"/>
          </a:xfrm>
          <a:prstGeom prst="roundRect">
            <a:avLst/>
          </a:prstGeom>
        </p:spPr>
        <p:txBody>
          <a:bodyPr wrap="none" rtlCol="0" anchor="ctr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1" name="Lekerekített téglalap 9">
            <a:extLst>
              <a:ext uri="{FF2B5EF4-FFF2-40B4-BE49-F238E27FC236}">
                <a16:creationId xmlns="" xmlns:a16="http://schemas.microsoft.com/office/drawing/2014/main" id="{864BD13A-BAB9-4006-9D5B-F1A6FFFEAEF5}"/>
              </a:ext>
            </a:extLst>
          </p:cNvPr>
          <p:cNvSpPr/>
          <p:nvPr/>
        </p:nvSpPr>
        <p:spPr>
          <a:xfrm>
            <a:off x="586883" y="616278"/>
            <a:ext cx="2809195" cy="173664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400" b="1" dirty="0">
                <a:solidFill>
                  <a:schemeClr val="accent3">
                    <a:lumMod val="50000"/>
                  </a:schemeClr>
                </a:solidFill>
              </a:rPr>
              <a:t>Könyvek, folyóiratok, tanulmányok, szakcikkek</a:t>
            </a:r>
          </a:p>
        </p:txBody>
      </p:sp>
      <p:sp>
        <p:nvSpPr>
          <p:cNvPr id="22" name="Lekerekített téglalap 10">
            <a:extLst>
              <a:ext uri="{FF2B5EF4-FFF2-40B4-BE49-F238E27FC236}">
                <a16:creationId xmlns="" xmlns:a16="http://schemas.microsoft.com/office/drawing/2014/main" id="{6279CF9F-616B-47FA-9D6B-F72694BD5D9A}"/>
              </a:ext>
            </a:extLst>
          </p:cNvPr>
          <p:cNvSpPr/>
          <p:nvPr/>
        </p:nvSpPr>
        <p:spPr>
          <a:xfrm>
            <a:off x="530386" y="4232847"/>
            <a:ext cx="2809195" cy="9194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400" b="1" dirty="0">
                <a:solidFill>
                  <a:schemeClr val="accent3">
                    <a:lumMod val="50000"/>
                  </a:schemeClr>
                </a:solidFill>
              </a:rPr>
              <a:t>Digitális gyűjtemények</a:t>
            </a:r>
          </a:p>
        </p:txBody>
      </p:sp>
      <p:sp>
        <p:nvSpPr>
          <p:cNvPr id="23" name="Lekerekített téglalap 11">
            <a:extLst>
              <a:ext uri="{FF2B5EF4-FFF2-40B4-BE49-F238E27FC236}">
                <a16:creationId xmlns="" xmlns:a16="http://schemas.microsoft.com/office/drawing/2014/main" id="{7CD57288-8A49-4862-BCF2-FE2286AA434E}"/>
              </a:ext>
            </a:extLst>
          </p:cNvPr>
          <p:cNvSpPr/>
          <p:nvPr/>
        </p:nvSpPr>
        <p:spPr>
          <a:xfrm>
            <a:off x="4401455" y="1255635"/>
            <a:ext cx="4097086" cy="13280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400" b="1" dirty="0">
                <a:solidFill>
                  <a:schemeClr val="accent3">
                    <a:lumMod val="50000"/>
                  </a:schemeClr>
                </a:solidFill>
              </a:rPr>
              <a:t>Online tartalmak teljes szöveggel (előfizetett, szabadon elérhető)</a:t>
            </a:r>
          </a:p>
        </p:txBody>
      </p:sp>
      <p:sp>
        <p:nvSpPr>
          <p:cNvPr id="24" name="Lekerekített téglalap 12">
            <a:extLst>
              <a:ext uri="{FF2B5EF4-FFF2-40B4-BE49-F238E27FC236}">
                <a16:creationId xmlns="" xmlns:a16="http://schemas.microsoft.com/office/drawing/2014/main" id="{C8B02713-6D1B-4150-AB4D-7D57E1229DE9}"/>
              </a:ext>
            </a:extLst>
          </p:cNvPr>
          <p:cNvSpPr/>
          <p:nvPr/>
        </p:nvSpPr>
        <p:spPr>
          <a:xfrm>
            <a:off x="5617794" y="5358002"/>
            <a:ext cx="2809195" cy="13280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400" b="1" dirty="0">
                <a:solidFill>
                  <a:schemeClr val="accent3">
                    <a:lumMod val="50000"/>
                  </a:schemeClr>
                </a:solidFill>
              </a:rPr>
              <a:t>Online tartalmak teljes szöveg nélkül</a:t>
            </a:r>
          </a:p>
        </p:txBody>
      </p:sp>
    </p:spTree>
    <p:extLst>
      <p:ext uri="{BB962C8B-B14F-4D97-AF65-F5344CB8AC3E}">
        <p14:creationId xmlns:p14="http://schemas.microsoft.com/office/powerpoint/2010/main" val="3625945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kerekített téglalap 9">
            <a:extLst>
              <a:ext uri="{FF2B5EF4-FFF2-40B4-BE49-F238E27FC236}">
                <a16:creationId xmlns="" xmlns:a16="http://schemas.microsoft.com/office/drawing/2014/main" id="{7B125251-F80E-403D-BF4B-8929223448D6}"/>
              </a:ext>
            </a:extLst>
          </p:cNvPr>
          <p:cNvSpPr/>
          <p:nvPr/>
        </p:nvSpPr>
        <p:spPr>
          <a:xfrm>
            <a:off x="389659" y="212866"/>
            <a:ext cx="2809195" cy="173664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400" b="1" dirty="0">
                <a:solidFill>
                  <a:schemeClr val="accent3">
                    <a:lumMod val="50000"/>
                  </a:schemeClr>
                </a:solidFill>
              </a:rPr>
              <a:t>Könyvek, folyóiratok, tanulmányok, szakcikkek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413" y="2185656"/>
            <a:ext cx="4330530" cy="2067338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895" y="3015595"/>
            <a:ext cx="6647218" cy="174254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573" y="4618100"/>
            <a:ext cx="5429291" cy="1444949"/>
          </a:xfrm>
          <a:prstGeom prst="rect">
            <a:avLst/>
          </a:prstGeom>
        </p:spPr>
      </p:pic>
      <p:sp>
        <p:nvSpPr>
          <p:cNvPr id="7" name="Jobbra nyíl 6"/>
          <p:cNvSpPr/>
          <p:nvPr/>
        </p:nvSpPr>
        <p:spPr>
          <a:xfrm>
            <a:off x="2704584" y="3837443"/>
            <a:ext cx="988540" cy="28008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Jobbra nyíl 7"/>
          <p:cNvSpPr/>
          <p:nvPr/>
        </p:nvSpPr>
        <p:spPr>
          <a:xfrm rot="2132881">
            <a:off x="8873447" y="4533224"/>
            <a:ext cx="1053796" cy="28008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7560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11">
            <a:extLst>
              <a:ext uri="{FF2B5EF4-FFF2-40B4-BE49-F238E27FC236}">
                <a16:creationId xmlns="" xmlns:a16="http://schemas.microsoft.com/office/drawing/2014/main" id="{C58957B9-5F72-4964-9748-030A0027141A}"/>
              </a:ext>
            </a:extLst>
          </p:cNvPr>
          <p:cNvSpPr/>
          <p:nvPr/>
        </p:nvSpPr>
        <p:spPr>
          <a:xfrm>
            <a:off x="403197" y="331777"/>
            <a:ext cx="4097086" cy="13280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400" b="1" dirty="0">
                <a:solidFill>
                  <a:schemeClr val="accent3">
                    <a:lumMod val="50000"/>
                  </a:schemeClr>
                </a:solidFill>
              </a:rPr>
              <a:t>Online tartalmak teljes szöveggel (</a:t>
            </a:r>
            <a:r>
              <a:rPr lang="hu-HU" sz="2400" b="1" dirty="0">
                <a:solidFill>
                  <a:srgbClr val="FF0000"/>
                </a:solidFill>
              </a:rPr>
              <a:t>előfizetett</a:t>
            </a:r>
            <a:r>
              <a:rPr lang="hu-HU" sz="2400" b="1" dirty="0">
                <a:solidFill>
                  <a:schemeClr val="accent3">
                    <a:lumMod val="50000"/>
                  </a:schemeClr>
                </a:solidFill>
              </a:rPr>
              <a:t>, szabadon elérhető)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043" y="1850940"/>
            <a:ext cx="6086475" cy="20193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216" y="3089189"/>
            <a:ext cx="5833018" cy="3448480"/>
          </a:xfrm>
          <a:prstGeom prst="rect">
            <a:avLst/>
          </a:prstGeom>
        </p:spPr>
      </p:pic>
      <p:sp>
        <p:nvSpPr>
          <p:cNvPr id="6" name="Jobbra nyíl 5"/>
          <p:cNvSpPr/>
          <p:nvPr/>
        </p:nvSpPr>
        <p:spPr>
          <a:xfrm>
            <a:off x="4151870" y="3501082"/>
            <a:ext cx="988540" cy="28008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2958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11">
            <a:extLst>
              <a:ext uri="{FF2B5EF4-FFF2-40B4-BE49-F238E27FC236}">
                <a16:creationId xmlns="" xmlns:a16="http://schemas.microsoft.com/office/drawing/2014/main" id="{C58957B9-5F72-4964-9748-030A0027141A}"/>
              </a:ext>
            </a:extLst>
          </p:cNvPr>
          <p:cNvSpPr/>
          <p:nvPr/>
        </p:nvSpPr>
        <p:spPr>
          <a:xfrm>
            <a:off x="403197" y="331777"/>
            <a:ext cx="4097086" cy="13280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400" b="1" dirty="0">
                <a:solidFill>
                  <a:schemeClr val="accent3">
                    <a:lumMod val="50000"/>
                  </a:schemeClr>
                </a:solidFill>
              </a:rPr>
              <a:t>Online tartalmak teljes szöveggel (előfizetett, </a:t>
            </a:r>
            <a:r>
              <a:rPr lang="hu-HU" sz="2400" b="1" dirty="0">
                <a:solidFill>
                  <a:srgbClr val="FF0000"/>
                </a:solidFill>
              </a:rPr>
              <a:t>szabadon elérhető</a:t>
            </a:r>
            <a:r>
              <a:rPr lang="hu-HU" sz="2400" b="1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97" y="1766501"/>
            <a:ext cx="4171950" cy="177165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119" y="1995062"/>
            <a:ext cx="6003482" cy="220928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529" y="3398108"/>
            <a:ext cx="3999469" cy="312043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8181975" y="2116865"/>
            <a:ext cx="87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SFX</a:t>
            </a:r>
            <a:endParaRPr lang="hu-HU" dirty="0"/>
          </a:p>
        </p:txBody>
      </p:sp>
      <p:sp>
        <p:nvSpPr>
          <p:cNvPr id="7" name="Jobbra nyíl 6"/>
          <p:cNvSpPr/>
          <p:nvPr/>
        </p:nvSpPr>
        <p:spPr>
          <a:xfrm>
            <a:off x="2627870" y="2726725"/>
            <a:ext cx="988540" cy="28008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5980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11">
            <a:extLst>
              <a:ext uri="{FF2B5EF4-FFF2-40B4-BE49-F238E27FC236}">
                <a16:creationId xmlns="" xmlns:a16="http://schemas.microsoft.com/office/drawing/2014/main" id="{C58957B9-5F72-4964-9748-030A0027141A}"/>
              </a:ext>
            </a:extLst>
          </p:cNvPr>
          <p:cNvSpPr/>
          <p:nvPr/>
        </p:nvSpPr>
        <p:spPr>
          <a:xfrm>
            <a:off x="403197" y="331777"/>
            <a:ext cx="4097086" cy="13280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400" b="1" dirty="0">
                <a:solidFill>
                  <a:schemeClr val="accent3">
                    <a:lumMod val="50000"/>
                  </a:schemeClr>
                </a:solidFill>
              </a:rPr>
              <a:t>Online tartalmak teljes szöveggel (előfizetett, </a:t>
            </a:r>
            <a:r>
              <a:rPr lang="hu-HU" sz="2400" b="1" dirty="0">
                <a:solidFill>
                  <a:srgbClr val="FF0000"/>
                </a:solidFill>
              </a:rPr>
              <a:t>szabadon elérhető</a:t>
            </a:r>
            <a:r>
              <a:rPr lang="hu-HU" sz="2400" b="1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97" y="1953011"/>
            <a:ext cx="6591300" cy="1666875"/>
          </a:xfrm>
          <a:prstGeom prst="rect">
            <a:avLst/>
          </a:prstGeom>
        </p:spPr>
      </p:pic>
      <p:sp>
        <p:nvSpPr>
          <p:cNvPr id="7" name="Jobbra nyíl 6"/>
          <p:cNvSpPr/>
          <p:nvPr/>
        </p:nvSpPr>
        <p:spPr>
          <a:xfrm>
            <a:off x="3698847" y="3229233"/>
            <a:ext cx="988540" cy="28008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716" y="2508521"/>
            <a:ext cx="5668570" cy="393626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97" y="4785541"/>
            <a:ext cx="4838957" cy="1059031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959642" y="4847671"/>
            <a:ext cx="87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SFX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27245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68198" y="1587810"/>
            <a:ext cx="7876674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911" lvl="0" indent="-27391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hu-HU" sz="2556" dirty="0">
              <a:solidFill>
                <a:srgbClr val="735637"/>
              </a:solidFill>
              <a:latin typeface="Georgia" pitchFamily="18" charset="0"/>
            </a:endParaRPr>
          </a:p>
          <a:p>
            <a:pPr marL="273911" lvl="0" indent="-27391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hu-HU" sz="2556" dirty="0">
              <a:solidFill>
                <a:srgbClr val="735637"/>
              </a:solidFill>
              <a:latin typeface="Georgia" pitchFamily="18" charset="0"/>
            </a:endParaRPr>
          </a:p>
          <a:p>
            <a:pPr marL="273911" lvl="0" indent="-27391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hu-HU" sz="2556" dirty="0">
              <a:solidFill>
                <a:srgbClr val="735637"/>
              </a:solidFill>
              <a:latin typeface="Georgia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="" xmlns:a16="http://schemas.microsoft.com/office/drawing/2014/main" id="{BBDFD443-ED22-467E-8991-B831F8B2BA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8763849"/>
              </p:ext>
            </p:extLst>
          </p:nvPr>
        </p:nvGraphicFramePr>
        <p:xfrm>
          <a:off x="1743536" y="105055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5870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10">
            <a:extLst>
              <a:ext uri="{FF2B5EF4-FFF2-40B4-BE49-F238E27FC236}">
                <a16:creationId xmlns="" xmlns:a16="http://schemas.microsoft.com/office/drawing/2014/main" id="{BB3ACAB5-B1E9-4047-857E-CE8B5B1B491B}"/>
              </a:ext>
            </a:extLst>
          </p:cNvPr>
          <p:cNvSpPr/>
          <p:nvPr/>
        </p:nvSpPr>
        <p:spPr>
          <a:xfrm>
            <a:off x="602103" y="351129"/>
            <a:ext cx="2809195" cy="9194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400" b="1" dirty="0">
                <a:solidFill>
                  <a:schemeClr val="accent3">
                    <a:lumMod val="50000"/>
                  </a:schemeClr>
                </a:solidFill>
              </a:rPr>
              <a:t>Digitális gyűjtemények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10" y="1490791"/>
            <a:ext cx="3343275" cy="161925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778" y="1175361"/>
            <a:ext cx="6497019" cy="5401420"/>
          </a:xfrm>
          <a:prstGeom prst="rect">
            <a:avLst/>
          </a:prstGeom>
        </p:spPr>
      </p:pic>
      <p:sp>
        <p:nvSpPr>
          <p:cNvPr id="5" name="Jobbra nyíl 4"/>
          <p:cNvSpPr/>
          <p:nvPr/>
        </p:nvSpPr>
        <p:spPr>
          <a:xfrm>
            <a:off x="2842054" y="2583771"/>
            <a:ext cx="988540" cy="28008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3627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12">
            <a:extLst>
              <a:ext uri="{FF2B5EF4-FFF2-40B4-BE49-F238E27FC236}">
                <a16:creationId xmlns="" xmlns:a16="http://schemas.microsoft.com/office/drawing/2014/main" id="{E2110DCB-0192-4024-8B7E-D19FF46BBAC3}"/>
              </a:ext>
            </a:extLst>
          </p:cNvPr>
          <p:cNvSpPr/>
          <p:nvPr/>
        </p:nvSpPr>
        <p:spPr>
          <a:xfrm>
            <a:off x="8612006" y="908426"/>
            <a:ext cx="2809195" cy="13280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400" b="1" dirty="0">
                <a:solidFill>
                  <a:schemeClr val="accent3">
                    <a:lumMod val="50000"/>
                  </a:schemeClr>
                </a:solidFill>
              </a:rPr>
              <a:t>Online tartalmak teljes szöveg nélkül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955" y="1325300"/>
            <a:ext cx="5874942" cy="5062958"/>
          </a:xfrm>
          <a:prstGeom prst="rect">
            <a:avLst/>
          </a:prstGeom>
        </p:spPr>
      </p:pic>
      <p:sp>
        <p:nvSpPr>
          <p:cNvPr id="7" name="Ellipszis 6"/>
          <p:cNvSpPr/>
          <p:nvPr/>
        </p:nvSpPr>
        <p:spPr>
          <a:xfrm>
            <a:off x="1762897" y="2784389"/>
            <a:ext cx="1927654" cy="6096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7712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="" xmlns:a16="http://schemas.microsoft.com/office/drawing/2014/main" id="{71B3A777-E437-480D-9AD6-94F4D49C2EC2}"/>
              </a:ext>
            </a:extLst>
          </p:cNvPr>
          <p:cNvSpPr>
            <a:spLocks noGrp="1"/>
          </p:cNvSpPr>
          <p:nvPr/>
        </p:nvSpPr>
        <p:spPr>
          <a:xfrm>
            <a:off x="749643" y="1186245"/>
            <a:ext cx="10585865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400" b="1" dirty="0">
                <a:solidFill>
                  <a:schemeClr val="bg1"/>
                </a:solidFill>
              </a:rPr>
              <a:t> </a:t>
            </a:r>
            <a:r>
              <a:rPr lang="hu-HU" sz="2400" b="1" dirty="0" smtClean="0">
                <a:solidFill>
                  <a:schemeClr val="bg1"/>
                </a:solidFill>
              </a:rPr>
              <a:t>ÚJ </a:t>
            </a:r>
            <a:r>
              <a:rPr lang="hu-HU" sz="2400" b="1" dirty="0">
                <a:solidFill>
                  <a:schemeClr val="bg1"/>
                </a:solidFill>
              </a:rPr>
              <a:t>GENERÁCIÓS ONLINE SZOLGÁLTATÁS A KÜLFÖLDI SZAKIRODALOM ELÉRÉSHEZ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9BEFFC67-5324-4CE0-A006-BF79662175C7}"/>
              </a:ext>
            </a:extLst>
          </p:cNvPr>
          <p:cNvSpPr txBox="1"/>
          <p:nvPr/>
        </p:nvSpPr>
        <p:spPr>
          <a:xfrm>
            <a:off x="2030762" y="4628905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pic>
        <p:nvPicPr>
          <p:cNvPr id="6" name="Tartalom helye 4">
            <a:extLst>
              <a:ext uri="{FF2B5EF4-FFF2-40B4-BE49-F238E27FC236}">
                <a16:creationId xmlns="" xmlns:a16="http://schemas.microsoft.com/office/drawing/2014/main" id="{4230A139-D7A4-42E7-9C77-64D4E1E3A583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83" y="2107558"/>
            <a:ext cx="9970491" cy="4526287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="" xmlns:a16="http://schemas.microsoft.com/office/drawing/2014/main" id="{BD52FFBC-8F79-467B-B0C3-510F69B752B2}"/>
              </a:ext>
            </a:extLst>
          </p:cNvPr>
          <p:cNvSpPr/>
          <p:nvPr/>
        </p:nvSpPr>
        <p:spPr>
          <a:xfrm>
            <a:off x="8566752" y="263925"/>
            <a:ext cx="22268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 err="1" smtClean="0">
                <a:solidFill>
                  <a:schemeClr val="accent3">
                    <a:lumMod val="50000"/>
                  </a:schemeClr>
                </a:solidFill>
              </a:rPr>
              <a:t>RapidILL</a:t>
            </a:r>
            <a:endParaRPr lang="hu-H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608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="" xmlns:a16="http://schemas.microsoft.com/office/drawing/2014/main" id="{FB936885-5308-4663-9325-7D444B687A74}"/>
              </a:ext>
            </a:extLst>
          </p:cNvPr>
          <p:cNvSpPr txBox="1"/>
          <p:nvPr/>
        </p:nvSpPr>
        <p:spPr>
          <a:xfrm>
            <a:off x="1253850" y="5016386"/>
            <a:ext cx="2860310" cy="307777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eorgia" panose="02040502050405020303" pitchFamily="18" charset="0"/>
              <a:cs typeface="+mn-cs"/>
            </a:endParaRPr>
          </a:p>
        </p:txBody>
      </p:sp>
      <p:sp>
        <p:nvSpPr>
          <p:cNvPr id="8" name="Ellipszis 7">
            <a:extLst>
              <a:ext uri="{FF2B5EF4-FFF2-40B4-BE49-F238E27FC236}">
                <a16:creationId xmlns="" xmlns:a16="http://schemas.microsoft.com/office/drawing/2014/main" id="{4825808C-00BC-4119-8622-55CAE8AA774A}"/>
              </a:ext>
            </a:extLst>
          </p:cNvPr>
          <p:cNvSpPr/>
          <p:nvPr/>
        </p:nvSpPr>
        <p:spPr>
          <a:xfrm>
            <a:off x="2025928" y="2579219"/>
            <a:ext cx="1584176" cy="360040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none" rtlCol="0" anchor="ctr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hu-HU" kern="1200" dirty="0">
              <a:solidFill>
                <a:schemeClr val="bg2">
                  <a:lumMod val="25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66" y="839269"/>
            <a:ext cx="4990661" cy="430089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66" y="4667994"/>
            <a:ext cx="7172325" cy="120015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778" y="5644334"/>
            <a:ext cx="6574300" cy="98684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6935" y="1259174"/>
            <a:ext cx="6054811" cy="3461083"/>
          </a:xfrm>
          <a:prstGeom prst="rect">
            <a:avLst/>
          </a:prstGeom>
        </p:spPr>
      </p:pic>
      <p:sp>
        <p:nvSpPr>
          <p:cNvPr id="18" name="Jobbra nyíl 17"/>
          <p:cNvSpPr/>
          <p:nvPr/>
        </p:nvSpPr>
        <p:spPr>
          <a:xfrm>
            <a:off x="4777945" y="3495622"/>
            <a:ext cx="988540" cy="28008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Jobbra nyíl 18"/>
          <p:cNvSpPr/>
          <p:nvPr/>
        </p:nvSpPr>
        <p:spPr>
          <a:xfrm rot="5400000">
            <a:off x="1558903" y="4414305"/>
            <a:ext cx="688245" cy="28008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/>
          <p:cNvSpPr/>
          <p:nvPr/>
        </p:nvSpPr>
        <p:spPr>
          <a:xfrm>
            <a:off x="4114160" y="3307451"/>
            <a:ext cx="548456" cy="6096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752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4" y="1071603"/>
            <a:ext cx="11030465" cy="1806113"/>
          </a:xfrm>
          <a:prstGeom prst="rect">
            <a:avLst/>
          </a:prstGeom>
        </p:spPr>
      </p:pic>
      <p:sp>
        <p:nvSpPr>
          <p:cNvPr id="7" name="Ellipszis 6"/>
          <p:cNvSpPr/>
          <p:nvPr/>
        </p:nvSpPr>
        <p:spPr>
          <a:xfrm>
            <a:off x="2372498" y="2141835"/>
            <a:ext cx="1524000" cy="8237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10651524" y="1018354"/>
            <a:ext cx="984422" cy="752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84" y="3013345"/>
            <a:ext cx="10964563" cy="2080747"/>
          </a:xfrm>
          <a:prstGeom prst="rect">
            <a:avLst/>
          </a:prstGeom>
        </p:spPr>
      </p:pic>
      <p:sp>
        <p:nvSpPr>
          <p:cNvPr id="9" name="Ellipszis 8"/>
          <p:cNvSpPr/>
          <p:nvPr/>
        </p:nvSpPr>
        <p:spPr>
          <a:xfrm>
            <a:off x="1804088" y="3253648"/>
            <a:ext cx="1524000" cy="8237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581" y="4962291"/>
            <a:ext cx="8905102" cy="1666852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>
          <a:xfrm>
            <a:off x="9444683" y="4270308"/>
            <a:ext cx="1524000" cy="8237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5346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="" xmlns:a16="http://schemas.microsoft.com/office/drawing/2014/main" id="{9FDDE89D-FF61-4901-841B-A7C37C6A97CA}"/>
              </a:ext>
            </a:extLst>
          </p:cNvPr>
          <p:cNvSpPr/>
          <p:nvPr/>
        </p:nvSpPr>
        <p:spPr>
          <a:xfrm>
            <a:off x="225698" y="584015"/>
            <a:ext cx="4671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i="1" dirty="0">
                <a:solidFill>
                  <a:schemeClr val="accent3">
                    <a:lumMod val="50000"/>
                  </a:schemeClr>
                </a:solidFill>
              </a:rPr>
              <a:t>… szaktájékoztatás…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="" xmlns:a16="http://schemas.microsoft.com/office/drawing/2014/main" id="{CF162629-9EAE-4D70-AAD9-F7B1D0E82561}"/>
              </a:ext>
            </a:extLst>
          </p:cNvPr>
          <p:cNvSpPr/>
          <p:nvPr/>
        </p:nvSpPr>
        <p:spPr>
          <a:xfrm>
            <a:off x="439859" y="1129161"/>
            <a:ext cx="891462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Szakreferensi Osztály: tudományterületi, gyűjteményi felelősök</a:t>
            </a:r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9053A1F1-4251-4F92-8C47-3326CC97B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595" y="2273761"/>
            <a:ext cx="9859804" cy="4397015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="" xmlns:a16="http://schemas.microsoft.com/office/drawing/2014/main" id="{D0FD761E-824B-456A-9C3A-3755892CA33E}"/>
              </a:ext>
            </a:extLst>
          </p:cNvPr>
          <p:cNvSpPr/>
          <p:nvPr/>
        </p:nvSpPr>
        <p:spPr>
          <a:xfrm>
            <a:off x="151557" y="1701461"/>
            <a:ext cx="1149674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https://konyvtar.parlament.hu/kerdezze-a-konyvtarost</a:t>
            </a:r>
          </a:p>
        </p:txBody>
      </p:sp>
      <p:sp>
        <p:nvSpPr>
          <p:cNvPr id="9" name="Ellipszis 8"/>
          <p:cNvSpPr/>
          <p:nvPr/>
        </p:nvSpPr>
        <p:spPr>
          <a:xfrm>
            <a:off x="963827" y="5581888"/>
            <a:ext cx="2257167" cy="8237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6834200" y="2779884"/>
            <a:ext cx="5040560" cy="9361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2800" dirty="0">
                <a:latin typeface="Georgia" panose="02040502050405020303" pitchFamily="18" charset="0"/>
              </a:rPr>
              <a:t>Kérdezze a könyvtárost!</a:t>
            </a:r>
          </a:p>
          <a:p>
            <a:pPr algn="ctr"/>
            <a:r>
              <a:rPr lang="hu-HU" sz="2800" dirty="0" err="1">
                <a:latin typeface="Georgia" panose="02040502050405020303" pitchFamily="18" charset="0"/>
                <a:hlinkClick r:id="rId3"/>
              </a:rPr>
              <a:t>konyvtar</a:t>
            </a:r>
            <a:r>
              <a:rPr lang="hu-HU" sz="2800" dirty="0">
                <a:latin typeface="Georgia" panose="02040502050405020303" pitchFamily="18" charset="0"/>
                <a:hlinkClick r:id="rId3"/>
              </a:rPr>
              <a:t>@</a:t>
            </a:r>
            <a:r>
              <a:rPr lang="hu-HU" sz="2800" dirty="0" err="1">
                <a:latin typeface="Georgia" panose="02040502050405020303" pitchFamily="18" charset="0"/>
                <a:hlinkClick r:id="rId3"/>
              </a:rPr>
              <a:t>parlament.hu</a:t>
            </a:r>
            <a:endParaRPr lang="hu-HU" sz="2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421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="" xmlns:a16="http://schemas.microsoft.com/office/drawing/2014/main" id="{6FDB97D2-0769-415C-94DE-FB83263ED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5311"/>
            <a:ext cx="626007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i="1" dirty="0">
                <a:solidFill>
                  <a:schemeClr val="accent3">
                    <a:lumMod val="50000"/>
                  </a:schemeClr>
                </a:solidFill>
              </a:rPr>
              <a:t>… egyéb eszközök, lehetőségek…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="" xmlns:a16="http://schemas.microsoft.com/office/drawing/2014/main" id="{609A6FC1-B60B-43BA-A77C-15D902D7A03F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36" y="1525694"/>
            <a:ext cx="4672790" cy="350459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="" xmlns:a16="http://schemas.microsoft.com/office/drawing/2014/main" id="{385E8C72-B210-433D-AEAB-BD14E20BD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56" y="2726055"/>
            <a:ext cx="5806810" cy="27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16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98506" y="1532238"/>
            <a:ext cx="4843849" cy="1833743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hu-HU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Köszönöm a megtisztelő figyelmüket!</a:t>
            </a:r>
            <a:endParaRPr lang="en-GB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27479" y="3946841"/>
            <a:ext cx="4185905" cy="1587801"/>
          </a:xfrm>
          <a:noFill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>
                <a:solidFill>
                  <a:schemeClr val="accent6">
                    <a:lumMod val="50000"/>
                  </a:schemeClr>
                </a:solidFill>
              </a:rPr>
              <a:t>Dr. Urai-Tóth Éva, </a:t>
            </a:r>
            <a:r>
              <a:rPr lang="hu-HU" sz="2400" dirty="0" smtClean="0">
                <a:solidFill>
                  <a:schemeClr val="accent6">
                    <a:lumMod val="50000"/>
                  </a:schemeClr>
                </a:solidFill>
              </a:rPr>
              <a:t>könyvtárvezető-helyettes</a:t>
            </a:r>
            <a:endParaRPr lang="hu-HU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hu-HU" sz="22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 err="1">
                <a:solidFill>
                  <a:schemeClr val="accent3">
                    <a:lumMod val="50000"/>
                  </a:schemeClr>
                </a:solidFill>
                <a:hlinkClick r:id="rId2"/>
              </a:rPr>
              <a:t>toth.eva</a:t>
            </a:r>
            <a:r>
              <a:rPr lang="hu-HU" sz="2400" dirty="0">
                <a:solidFill>
                  <a:schemeClr val="accent3">
                    <a:lumMod val="50000"/>
                  </a:schemeClr>
                </a:solidFill>
                <a:hlinkClick r:id="rId2"/>
              </a:rPr>
              <a:t>@</a:t>
            </a:r>
            <a:r>
              <a:rPr lang="hu-HU" sz="2400" dirty="0" err="1">
                <a:solidFill>
                  <a:schemeClr val="accent3">
                    <a:lumMod val="50000"/>
                  </a:schemeClr>
                </a:solidFill>
                <a:hlinkClick r:id="rId2"/>
              </a:rPr>
              <a:t>parlament.hu</a:t>
            </a:r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026" name="Picture 2" descr="D:\Users\TOTE\AppData\Local\Temp\XPgrpwise\6423F77COGYHDOMOGYHPO100167713211E61F1\IMG_49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54" y="1154734"/>
            <a:ext cx="5584214" cy="558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870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="" xmlns:a16="http://schemas.microsoft.com/office/drawing/2014/main" id="{7C3E13D3-DD71-44F3-9966-55A90C1C2225}"/>
              </a:ext>
            </a:extLst>
          </p:cNvPr>
          <p:cNvSpPr/>
          <p:nvPr/>
        </p:nvSpPr>
        <p:spPr>
          <a:xfrm>
            <a:off x="1019956" y="1358021"/>
            <a:ext cx="6335389" cy="4585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hu-HU" sz="32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hu-HU" sz="3200" b="1" i="1" dirty="0" smtClean="0">
                <a:solidFill>
                  <a:schemeClr val="accent3">
                    <a:lumMod val="50000"/>
                  </a:schemeClr>
                </a:solidFill>
              </a:rPr>
              <a:t>…szakirodalmi feldolgozás…</a:t>
            </a:r>
            <a:endParaRPr lang="hu-H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hu-H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hu-HU" sz="3200" b="1" i="1" dirty="0" smtClean="0">
                <a:solidFill>
                  <a:schemeClr val="accent3">
                    <a:lumMod val="50000"/>
                  </a:schemeClr>
                </a:solidFill>
              </a:rPr>
              <a:t>…honlap…</a:t>
            </a:r>
            <a:endParaRPr lang="hu-H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hu-H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hu-HU" sz="3200" b="1" i="1" dirty="0" smtClean="0">
                <a:solidFill>
                  <a:schemeClr val="accent3">
                    <a:lumMod val="50000"/>
                  </a:schemeClr>
                </a:solidFill>
              </a:rPr>
              <a:t>…katalógus </a:t>
            </a:r>
            <a:r>
              <a:rPr lang="hu-HU" sz="3200" b="1" i="1" dirty="0">
                <a:solidFill>
                  <a:schemeClr val="accent3">
                    <a:lumMod val="50000"/>
                  </a:schemeClr>
                </a:solidFill>
              </a:rPr>
              <a:t>/</a:t>
            </a:r>
            <a:r>
              <a:rPr lang="hu-HU" sz="3200" b="1" i="1" dirty="0" err="1" smtClean="0">
                <a:solidFill>
                  <a:schemeClr val="accent3">
                    <a:lumMod val="50000"/>
                  </a:schemeClr>
                </a:solidFill>
              </a:rPr>
              <a:t>discovery</a:t>
            </a:r>
            <a:r>
              <a:rPr lang="hu-HU" sz="3200" b="1" i="1" dirty="0" smtClean="0">
                <a:solidFill>
                  <a:schemeClr val="accent3">
                    <a:lumMod val="50000"/>
                  </a:schemeClr>
                </a:solidFill>
              </a:rPr>
              <a:t>…</a:t>
            </a:r>
            <a:endParaRPr lang="hu-H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hu-H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hu-HU" sz="3200" b="1" i="1" dirty="0" smtClean="0">
                <a:solidFill>
                  <a:schemeClr val="accent3">
                    <a:lumMod val="50000"/>
                  </a:schemeClr>
                </a:solidFill>
              </a:rPr>
              <a:t>…szaktájékoztatás…</a:t>
            </a:r>
            <a:endParaRPr lang="hu-HU" sz="3200" b="1" i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hu-H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="" xmlns:a16="http://schemas.microsoft.com/office/drawing/2014/main" id="{8408C85E-01BF-4F6B-9294-BF120D9EC0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927" y="2199716"/>
            <a:ext cx="3528732" cy="3528732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2552689" y="1219348"/>
            <a:ext cx="6984604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A kutatástámogatás lehetőségei és eszközei</a:t>
            </a:r>
          </a:p>
        </p:txBody>
      </p:sp>
    </p:spTree>
    <p:extLst>
      <p:ext uri="{BB962C8B-B14F-4D97-AF65-F5344CB8AC3E}">
        <p14:creationId xmlns:p14="http://schemas.microsoft.com/office/powerpoint/2010/main" val="4189593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="" xmlns:a16="http://schemas.microsoft.com/office/drawing/2014/main" id="{7DA43568-5827-462E-BDD1-A5BCFBB0E953}"/>
              </a:ext>
            </a:extLst>
          </p:cNvPr>
          <p:cNvSpPr/>
          <p:nvPr/>
        </p:nvSpPr>
        <p:spPr>
          <a:xfrm>
            <a:off x="617854" y="994629"/>
            <a:ext cx="6543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i="1" dirty="0">
                <a:solidFill>
                  <a:schemeClr val="accent3">
                    <a:lumMod val="50000"/>
                  </a:schemeClr>
                </a:solidFill>
              </a:rPr>
              <a:t>… szakirodalmi feldolgozás …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="" xmlns:a16="http://schemas.microsoft.com/office/drawing/2014/main" id="{54120662-EEB4-41A3-8780-DB17505FEA61}"/>
              </a:ext>
            </a:extLst>
          </p:cNvPr>
          <p:cNvSpPr/>
          <p:nvPr/>
        </p:nvSpPr>
        <p:spPr>
          <a:xfrm>
            <a:off x="164772" y="1623657"/>
            <a:ext cx="52428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Jogi tartalmi </a:t>
            </a:r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feltárás</a:t>
            </a:r>
          </a:p>
          <a:p>
            <a:pPr algn="ctr"/>
            <a:endParaRPr lang="hu-HU" sz="2400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  <a:ea typeface="+mj-ea"/>
              <a:cs typeface="+mj-cs"/>
            </a:endParaRPr>
          </a:p>
          <a:p>
            <a:r>
              <a:rPr lang="hu-HU" sz="2400" dirty="0" smtClean="0"/>
              <a:t>a </a:t>
            </a:r>
            <a:r>
              <a:rPr lang="hu-HU" sz="2400" dirty="0"/>
              <a:t>könyvtárba beérkező </a:t>
            </a:r>
            <a:r>
              <a:rPr lang="hu-HU" sz="2400" b="1" dirty="0"/>
              <a:t>hazai jogi </a:t>
            </a:r>
            <a:r>
              <a:rPr lang="hu-HU" sz="2400" dirty="0" smtClean="0"/>
              <a:t>tanulmánykötetek, folyóiratok </a:t>
            </a:r>
            <a:r>
              <a:rPr lang="hu-HU" sz="2400" b="1" dirty="0"/>
              <a:t>teljes körű</a:t>
            </a:r>
            <a:r>
              <a:rPr lang="hu-HU" sz="2400" dirty="0"/>
              <a:t>en </a:t>
            </a:r>
            <a:r>
              <a:rPr lang="hu-HU" sz="2400" dirty="0" smtClean="0"/>
              <a:t>feldolgozása (72 cím), </a:t>
            </a:r>
          </a:p>
          <a:p>
            <a:endParaRPr lang="hu-HU" sz="2400" dirty="0" smtClean="0"/>
          </a:p>
          <a:p>
            <a:r>
              <a:rPr lang="hu-HU" sz="2400" dirty="0" smtClean="0"/>
              <a:t>a </a:t>
            </a:r>
            <a:r>
              <a:rPr lang="hu-HU" sz="2400" b="1" dirty="0"/>
              <a:t>külföldi jogi </a:t>
            </a:r>
            <a:r>
              <a:rPr lang="hu-HU" sz="2400" dirty="0"/>
              <a:t>szakirodalom, a jogi évkönyvek, a folyóiratok </a:t>
            </a:r>
            <a:r>
              <a:rPr lang="hu-HU" sz="2400" b="1" dirty="0" smtClean="0"/>
              <a:t>válogatott</a:t>
            </a:r>
            <a:r>
              <a:rPr lang="hu-HU" sz="2400" dirty="0" smtClean="0"/>
              <a:t> feldolgozása (magyar </a:t>
            </a:r>
            <a:r>
              <a:rPr lang="hu-HU" sz="2400" dirty="0"/>
              <a:t>vonatkozású cikkek</a:t>
            </a:r>
            <a:r>
              <a:rPr lang="hu-HU" sz="2400" dirty="0" smtClean="0"/>
              <a:t>).</a:t>
            </a:r>
          </a:p>
          <a:p>
            <a:r>
              <a:rPr lang="hu-HU" sz="2400" dirty="0" smtClean="0"/>
              <a:t>	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725" y="628268"/>
            <a:ext cx="3467100" cy="2257425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="" xmlns:a16="http://schemas.microsoft.com/office/drawing/2014/main" id="{54120662-EEB4-41A3-8780-DB17505FEA61}"/>
              </a:ext>
            </a:extLst>
          </p:cNvPr>
          <p:cNvSpPr/>
          <p:nvPr/>
        </p:nvSpPr>
        <p:spPr>
          <a:xfrm>
            <a:off x="5577016" y="3061097"/>
            <a:ext cx="67303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"Soltész-bibliográfia„</a:t>
            </a:r>
          </a:p>
          <a:p>
            <a:pPr algn="ctr"/>
            <a:r>
              <a:rPr lang="hu-HU" sz="2400" dirty="0" smtClean="0"/>
              <a:t>magyar állam, </a:t>
            </a:r>
          </a:p>
          <a:p>
            <a:pPr algn="ctr"/>
            <a:r>
              <a:rPr lang="hu-HU" sz="2400" dirty="0" smtClean="0"/>
              <a:t>állami szervek (így különösen az Országgyűlés), </a:t>
            </a:r>
          </a:p>
          <a:p>
            <a:pPr algn="ctr"/>
            <a:r>
              <a:rPr lang="hu-HU" sz="2400" dirty="0" smtClean="0"/>
              <a:t>politikai rendszerek, </a:t>
            </a:r>
          </a:p>
          <a:p>
            <a:pPr algn="ctr"/>
            <a:r>
              <a:rPr lang="hu-HU" sz="2400" dirty="0" smtClean="0"/>
              <a:t>választások szakirodalmának feldolgozása.</a:t>
            </a:r>
            <a:endParaRPr lang="hu-HU" sz="2400" dirty="0"/>
          </a:p>
        </p:txBody>
      </p:sp>
      <p:sp>
        <p:nvSpPr>
          <p:cNvPr id="6" name="Nyíl: jobbra mutató 2">
            <a:extLst>
              <a:ext uri="{FF2B5EF4-FFF2-40B4-BE49-F238E27FC236}">
                <a16:creationId xmlns="" xmlns:a16="http://schemas.microsoft.com/office/drawing/2014/main" id="{B8D660CE-0E39-4A2B-AC70-FECB8118486A}"/>
              </a:ext>
            </a:extLst>
          </p:cNvPr>
          <p:cNvSpPr/>
          <p:nvPr/>
        </p:nvSpPr>
        <p:spPr>
          <a:xfrm>
            <a:off x="2415120" y="5552727"/>
            <a:ext cx="742188" cy="27790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3231058" y="5342971"/>
            <a:ext cx="72458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/>
              <a:t>a cikkek, tanulmányok megjelennek a katalógusban.</a:t>
            </a:r>
          </a:p>
        </p:txBody>
      </p:sp>
    </p:spTree>
    <p:extLst>
      <p:ext uri="{BB962C8B-B14F-4D97-AF65-F5344CB8AC3E}">
        <p14:creationId xmlns:p14="http://schemas.microsoft.com/office/powerpoint/2010/main" val="492808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745703" y="1162318"/>
            <a:ext cx="4551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https://konyvtar.parlament.hu/</a:t>
            </a:r>
          </a:p>
        </p:txBody>
      </p:sp>
      <p:pic>
        <p:nvPicPr>
          <p:cNvPr id="4" name="Kép 3">
            <a:extLst>
              <a:ext uri="{FF2B5EF4-FFF2-40B4-BE49-F238E27FC236}">
                <a16:creationId xmlns="" xmlns:a16="http://schemas.microsoft.com/office/drawing/2014/main" id="{D9797F70-136C-4F4D-8F8A-FB344EDB5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902" y="2054433"/>
            <a:ext cx="8447126" cy="4328437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="" xmlns:a16="http://schemas.microsoft.com/office/drawing/2014/main" id="{BC8FFD43-83B7-45D4-A375-21447798BCF2}"/>
              </a:ext>
            </a:extLst>
          </p:cNvPr>
          <p:cNvSpPr/>
          <p:nvPr/>
        </p:nvSpPr>
        <p:spPr>
          <a:xfrm>
            <a:off x="1035187" y="808376"/>
            <a:ext cx="2573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i="1" dirty="0">
                <a:solidFill>
                  <a:schemeClr val="accent3">
                    <a:lumMod val="50000"/>
                  </a:schemeClr>
                </a:solidFill>
              </a:rPr>
              <a:t>… honlap…</a:t>
            </a:r>
          </a:p>
        </p:txBody>
      </p:sp>
    </p:spTree>
    <p:extLst>
      <p:ext uri="{BB962C8B-B14F-4D97-AF65-F5344CB8AC3E}">
        <p14:creationId xmlns:p14="http://schemas.microsoft.com/office/powerpoint/2010/main" val="75214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="" xmlns:a16="http://schemas.microsoft.com/office/drawing/2014/main" id="{A3E1D28D-3127-4C1F-A346-76DA9C837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53" y="1072271"/>
            <a:ext cx="10363199" cy="5614627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="" xmlns:a16="http://schemas.microsoft.com/office/drawing/2014/main" id="{8175B44E-3C0B-43A3-BD74-756582FA9C7E}"/>
              </a:ext>
            </a:extLst>
          </p:cNvPr>
          <p:cNvSpPr/>
          <p:nvPr/>
        </p:nvSpPr>
        <p:spPr>
          <a:xfrm rot="1242520">
            <a:off x="7530382" y="1718201"/>
            <a:ext cx="334660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Magyar és Külföldi </a:t>
            </a:r>
          </a:p>
          <a:p>
            <a:pPr algn="ctr"/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Parlamenti Gyűjtemények</a:t>
            </a:r>
            <a:endParaRPr lang="hu-HU" sz="2400" dirty="0"/>
          </a:p>
        </p:txBody>
      </p:sp>
      <p:sp>
        <p:nvSpPr>
          <p:cNvPr id="8" name="Téglalap 7">
            <a:extLst>
              <a:ext uri="{FF2B5EF4-FFF2-40B4-BE49-F238E27FC236}">
                <a16:creationId xmlns="" xmlns:a16="http://schemas.microsoft.com/office/drawing/2014/main" id="{EC146FF7-850F-4509-B790-0814D898BCE7}"/>
              </a:ext>
            </a:extLst>
          </p:cNvPr>
          <p:cNvSpPr/>
          <p:nvPr/>
        </p:nvSpPr>
        <p:spPr>
          <a:xfrm rot="739960">
            <a:off x="3287661" y="4140327"/>
            <a:ext cx="4487126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Nemzetközi szervezetek </a:t>
            </a:r>
          </a:p>
          <a:p>
            <a:pPr algn="ctr"/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Letéti Gyűjteményei: ENSZ, EU</a:t>
            </a:r>
            <a:endParaRPr lang="hu-HU" sz="2400" dirty="0"/>
          </a:p>
        </p:txBody>
      </p:sp>
      <p:sp>
        <p:nvSpPr>
          <p:cNvPr id="9" name="Téglalap 8">
            <a:extLst>
              <a:ext uri="{FF2B5EF4-FFF2-40B4-BE49-F238E27FC236}">
                <a16:creationId xmlns="" xmlns:a16="http://schemas.microsoft.com/office/drawing/2014/main" id="{0988F41E-78D9-4E32-B0ED-8F9119C73417}"/>
              </a:ext>
            </a:extLst>
          </p:cNvPr>
          <p:cNvSpPr/>
          <p:nvPr/>
        </p:nvSpPr>
        <p:spPr>
          <a:xfrm>
            <a:off x="115332" y="411349"/>
            <a:ext cx="5083443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Gyűjteményi kutatástámogatás</a:t>
            </a:r>
          </a:p>
        </p:txBody>
      </p:sp>
    </p:spTree>
    <p:extLst>
      <p:ext uri="{BB962C8B-B14F-4D97-AF65-F5344CB8AC3E}">
        <p14:creationId xmlns:p14="http://schemas.microsoft.com/office/powerpoint/2010/main" val="3127072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9729" y="2041400"/>
            <a:ext cx="7448962" cy="4406486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369729" y="655323"/>
            <a:ext cx="4523547" cy="1325563"/>
          </a:xfrm>
        </p:spPr>
        <p:txBody>
          <a:bodyPr>
            <a:normAutofit/>
          </a:bodyPr>
          <a:lstStyle/>
          <a:p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https://konyvtar.parlament.hu/magyar-parlamenti-gyujtemeny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522" y="1086185"/>
            <a:ext cx="6652380" cy="56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59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99" y="1769900"/>
            <a:ext cx="5466075" cy="356108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="" xmlns:a16="http://schemas.microsoft.com/office/drawing/2014/main" id="{547CC7D8-F851-48B1-BD4D-F0ADC4C77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783" y="1105082"/>
            <a:ext cx="5636298" cy="3388857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="" xmlns:a16="http://schemas.microsoft.com/office/drawing/2014/main" id="{CB852558-A14F-437E-AF9D-A41973E0C54B}"/>
              </a:ext>
            </a:extLst>
          </p:cNvPr>
          <p:cNvSpPr/>
          <p:nvPr/>
        </p:nvSpPr>
        <p:spPr>
          <a:xfrm>
            <a:off x="8470365" y="606416"/>
            <a:ext cx="3091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https://dlib.ogyk.hu/</a:t>
            </a:r>
          </a:p>
        </p:txBody>
      </p:sp>
      <p:pic>
        <p:nvPicPr>
          <p:cNvPr id="9" name="Kép 8">
            <a:extLst>
              <a:ext uri="{FF2B5EF4-FFF2-40B4-BE49-F238E27FC236}">
                <a16:creationId xmlns="" xmlns:a16="http://schemas.microsoft.com/office/drawing/2014/main" id="{909EF58E-AEE8-431D-8B37-36270DE0B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9831" y="4953242"/>
            <a:ext cx="2656410" cy="178314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="" xmlns:a16="http://schemas.microsoft.com/office/drawing/2014/main" id="{E3E6FD7E-39C8-467C-B57A-5A079DABC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264" y="5052389"/>
            <a:ext cx="2882806" cy="1673531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="" xmlns:a16="http://schemas.microsoft.com/office/drawing/2014/main" id="{88E71A36-A9E1-4B25-B9F9-0F471606DCD4}"/>
              </a:ext>
            </a:extLst>
          </p:cNvPr>
          <p:cNvSpPr/>
          <p:nvPr/>
        </p:nvSpPr>
        <p:spPr>
          <a:xfrm>
            <a:off x="5925783" y="4656833"/>
            <a:ext cx="3334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https://mpgy.ogyk.hu/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="" xmlns:a16="http://schemas.microsoft.com/office/drawing/2014/main" id="{CEBBA169-761A-4603-8BEA-76DCF9C3BDEC}"/>
              </a:ext>
            </a:extLst>
          </p:cNvPr>
          <p:cNvSpPr/>
          <p:nvPr/>
        </p:nvSpPr>
        <p:spPr>
          <a:xfrm>
            <a:off x="3776647" y="6430589"/>
            <a:ext cx="508985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accent3">
                    <a:lumMod val="50000"/>
                  </a:schemeClr>
                </a:solidFill>
              </a:rPr>
              <a:t>1939-1944-es, 1945-1947-es ciklus naplómutatói</a:t>
            </a:r>
            <a:endParaRPr lang="hu-HU" sz="1600" dirty="0"/>
          </a:p>
        </p:txBody>
      </p:sp>
      <p:sp>
        <p:nvSpPr>
          <p:cNvPr id="16" name="Téglalap 15">
            <a:extLst>
              <a:ext uri="{FF2B5EF4-FFF2-40B4-BE49-F238E27FC236}">
                <a16:creationId xmlns="" xmlns:a16="http://schemas.microsoft.com/office/drawing/2014/main" id="{7F0BB49A-41FC-4500-BA94-7FA783C5D339}"/>
              </a:ext>
            </a:extLst>
          </p:cNvPr>
          <p:cNvSpPr/>
          <p:nvPr/>
        </p:nvSpPr>
        <p:spPr>
          <a:xfrm>
            <a:off x="9914607" y="5232897"/>
            <a:ext cx="21380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accent3">
                    <a:lumMod val="50000"/>
                  </a:schemeClr>
                </a:solidFill>
              </a:rPr>
              <a:t>1580-1790 közötti országgyűlési forrásanyagok</a:t>
            </a:r>
          </a:p>
        </p:txBody>
      </p:sp>
      <p:sp>
        <p:nvSpPr>
          <p:cNvPr id="11" name="Téglalap 10">
            <a:extLst>
              <a:ext uri="{FF2B5EF4-FFF2-40B4-BE49-F238E27FC236}">
                <a16:creationId xmlns="" xmlns:a16="http://schemas.microsoft.com/office/drawing/2014/main" id="{B1BB8649-F6C1-4D2A-AEFC-ACAB59269ABA}"/>
              </a:ext>
            </a:extLst>
          </p:cNvPr>
          <p:cNvSpPr/>
          <p:nvPr/>
        </p:nvSpPr>
        <p:spPr>
          <a:xfrm>
            <a:off x="629919" y="1222047"/>
            <a:ext cx="4275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https</a:t>
            </a:r>
            <a:r>
              <a:rPr lang="hu-HU" sz="2400" dirty="0" smtClean="0">
                <a:solidFill>
                  <a:schemeClr val="accent3">
                    <a:lumMod val="50000"/>
                  </a:schemeClr>
                </a:solidFill>
              </a:rPr>
              <a:t>://hungaricana.ogyk.hu</a:t>
            </a:r>
            <a:r>
              <a:rPr lang="hu-HU" sz="2400" dirty="0">
                <a:solidFill>
                  <a:schemeClr val="accent3">
                    <a:lumMod val="50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89428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="" xmlns:a16="http://schemas.microsoft.com/office/drawing/2014/main" id="{BE326CA5-571E-403E-9319-40E27941B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76" y="1310294"/>
            <a:ext cx="5455314" cy="4219379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="" xmlns:a16="http://schemas.microsoft.com/office/drawing/2014/main" id="{9BB298BB-85EA-45AD-8AD4-AE18010AC03F}"/>
              </a:ext>
            </a:extLst>
          </p:cNvPr>
          <p:cNvSpPr/>
          <p:nvPr/>
        </p:nvSpPr>
        <p:spPr>
          <a:xfrm>
            <a:off x="259976" y="725719"/>
            <a:ext cx="5425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https://konyvtar.parlament.hu/ensz</a:t>
            </a:r>
          </a:p>
        </p:txBody>
      </p:sp>
      <p:pic>
        <p:nvPicPr>
          <p:cNvPr id="6" name="Kép 5">
            <a:extLst>
              <a:ext uri="{FF2B5EF4-FFF2-40B4-BE49-F238E27FC236}">
                <a16:creationId xmlns="" xmlns:a16="http://schemas.microsoft.com/office/drawing/2014/main" id="{2709975C-D03B-4A8D-8E8A-A3A1EE43A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868" y="1310294"/>
            <a:ext cx="5845583" cy="4216568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="" xmlns:a16="http://schemas.microsoft.com/office/drawing/2014/main" id="{57B75413-A918-4AF1-8294-AF63DBA5005D}"/>
              </a:ext>
            </a:extLst>
          </p:cNvPr>
          <p:cNvSpPr/>
          <p:nvPr/>
        </p:nvSpPr>
        <p:spPr>
          <a:xfrm>
            <a:off x="4696536" y="5526861"/>
            <a:ext cx="73636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https://konyvtar.parlament.hu/eu-leteti-gyujtemeny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051" y="2109909"/>
            <a:ext cx="3485290" cy="262014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7875" y="2108504"/>
            <a:ext cx="3530960" cy="262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88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Sárga–naranc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1. egyéni séma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2984</TotalTime>
  <Words>566</Words>
  <Application>Microsoft Office PowerPoint</Application>
  <PresentationFormat>Szélesvásznú</PresentationFormat>
  <Paragraphs>133</Paragraphs>
  <Slides>27</Slides>
  <Notes>11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2" baseType="lpstr">
      <vt:lpstr>Arial</vt:lpstr>
      <vt:lpstr>Calibri</vt:lpstr>
      <vt:lpstr>Georgia</vt:lpstr>
      <vt:lpstr>Lato</vt:lpstr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https://konyvtar.parlament.hu/magyar-parlamenti-gyujtemeny</vt:lpstr>
      <vt:lpstr>PowerPoint bemutató</vt:lpstr>
      <vt:lpstr>PowerPoint bemutató</vt:lpstr>
      <vt:lpstr>https://konyvtar.parlament.hu/magyar-jogi-portal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… egyéb eszközök, lehetőségek…</vt:lpstr>
      <vt:lpstr>Köszönöm a megtisztelő figyelmüket!</vt:lpstr>
    </vt:vector>
  </TitlesOfParts>
  <Company>Országgyűlés Hivatala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Perjési Vera</dc:creator>
  <cp:lastModifiedBy>dr. Urai-Tóth Éva</cp:lastModifiedBy>
  <cp:revision>142</cp:revision>
  <cp:lastPrinted>2022-10-14T13:53:50Z</cp:lastPrinted>
  <dcterms:created xsi:type="dcterms:W3CDTF">2018-06-12T12:29:20Z</dcterms:created>
  <dcterms:modified xsi:type="dcterms:W3CDTF">2023-03-29T12:19:55Z</dcterms:modified>
</cp:coreProperties>
</file>